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367" r:id="rId3"/>
    <p:sldId id="257" r:id="rId4"/>
    <p:sldId id="366" r:id="rId5"/>
    <p:sldId id="262" r:id="rId6"/>
    <p:sldId id="316" r:id="rId7"/>
    <p:sldId id="309" r:id="rId8"/>
    <p:sldId id="321" r:id="rId9"/>
    <p:sldId id="324" r:id="rId10"/>
    <p:sldId id="340" r:id="rId11"/>
    <p:sldId id="363" r:id="rId12"/>
    <p:sldId id="345" r:id="rId13"/>
    <p:sldId id="346" r:id="rId14"/>
    <p:sldId id="344" r:id="rId15"/>
    <p:sldId id="364" r:id="rId16"/>
    <p:sldId id="347" r:id="rId17"/>
    <p:sldId id="348" r:id="rId18"/>
    <p:sldId id="349" r:id="rId19"/>
    <p:sldId id="350" r:id="rId20"/>
    <p:sldId id="351" r:id="rId21"/>
    <p:sldId id="352" r:id="rId22"/>
    <p:sldId id="353" r:id="rId23"/>
    <p:sldId id="354" r:id="rId24"/>
    <p:sldId id="365" r:id="rId25"/>
    <p:sldId id="355" r:id="rId26"/>
    <p:sldId id="356" r:id="rId27"/>
    <p:sldId id="358" r:id="rId28"/>
    <p:sldId id="360" r:id="rId29"/>
    <p:sldId id="362" r:id="rId30"/>
    <p:sldId id="357" r:id="rId31"/>
    <p:sldId id="359" r:id="rId32"/>
    <p:sldId id="368" r:id="rId33"/>
    <p:sldId id="361"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jpeg>
</file>

<file path=ppt/media/image4.png>
</file>

<file path=ppt/media/image5.png>
</file>

<file path=ppt/media/image6.jp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4B39B9-EA1E-4844-A60F-9C7AD3DC0D00}" type="datetimeFigureOut">
              <a:rPr lang="en-US" smtClean="0"/>
              <a:t>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A2EB53-CED8-B645-9BC2-728541A6A630}" type="slidenum">
              <a:rPr lang="en-US" smtClean="0"/>
              <a:t>‹#›</a:t>
            </a:fld>
            <a:endParaRPr lang="en-US"/>
          </a:p>
        </p:txBody>
      </p:sp>
    </p:spTree>
    <p:extLst>
      <p:ext uri="{BB962C8B-B14F-4D97-AF65-F5344CB8AC3E}">
        <p14:creationId xmlns:p14="http://schemas.microsoft.com/office/powerpoint/2010/main" val="28669638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flavours</a:t>
            </a:r>
          </a:p>
        </p:txBody>
      </p:sp>
      <p:sp>
        <p:nvSpPr>
          <p:cNvPr id="4" name="Slide Number Placeholder 3"/>
          <p:cNvSpPr>
            <a:spLocks noGrp="1"/>
          </p:cNvSpPr>
          <p:nvPr>
            <p:ph type="sldNum" sz="quarter" idx="5"/>
          </p:nvPr>
        </p:nvSpPr>
        <p:spPr/>
        <p:txBody>
          <a:bodyPr/>
          <a:lstStyle/>
          <a:p>
            <a:fld id="{256AE7D0-3DF3-4127-8202-6081F850489D}" type="slidenum">
              <a:rPr lang="en-GB" smtClean="0"/>
              <a:t>5</a:t>
            </a:fld>
            <a:endParaRPr lang="en-GB"/>
          </a:p>
        </p:txBody>
      </p:sp>
    </p:spTree>
    <p:extLst>
      <p:ext uri="{BB962C8B-B14F-4D97-AF65-F5344CB8AC3E}">
        <p14:creationId xmlns:p14="http://schemas.microsoft.com/office/powerpoint/2010/main" val="2176606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Unravel tissue heterogeneity: Novel and rare cell types Unknown cellular states Transcriptional dynamics Can also measure single-cell: Chromatin accessibility Mutation &amp; CNV (</a:t>
            </a:r>
            <a:r>
              <a:rPr lang="en-GB" dirty="0" err="1"/>
              <a:t>scDNAseq</a:t>
            </a:r>
            <a:r>
              <a:rPr lang="en-GB" dirty="0"/>
              <a:t>) Methylation</a:t>
            </a:r>
            <a:br>
              <a:rPr lang="en-GB" dirty="0"/>
            </a:br>
            <a:r>
              <a:rPr lang="en-GB" sz="1200" b="0" i="0" kern="1200" dirty="0">
                <a:solidFill>
                  <a:schemeClr val="tx1"/>
                </a:solidFill>
                <a:effectLst/>
                <a:latin typeface="+mn-lt"/>
                <a:ea typeface="+mn-ea"/>
                <a:cs typeface="+mn-cs"/>
              </a:rPr>
              <a:t>Measures the </a:t>
            </a:r>
            <a:r>
              <a:rPr lang="en-GB" sz="1200" b="1" i="0" kern="1200" dirty="0">
                <a:solidFill>
                  <a:schemeClr val="tx1"/>
                </a:solidFill>
                <a:effectLst/>
                <a:latin typeface="+mn-lt"/>
                <a:ea typeface="+mn-ea"/>
                <a:cs typeface="+mn-cs"/>
              </a:rPr>
              <a:t>average expression level</a:t>
            </a:r>
            <a:r>
              <a:rPr lang="en-GB" sz="1200" b="0" i="0" kern="1200" dirty="0">
                <a:solidFill>
                  <a:schemeClr val="tx1"/>
                </a:solidFill>
                <a:effectLst/>
                <a:latin typeface="+mn-lt"/>
                <a:ea typeface="+mn-ea"/>
                <a:cs typeface="+mn-cs"/>
              </a:rPr>
              <a:t> for each gene across a large population of input cells</a:t>
            </a:r>
          </a:p>
          <a:p>
            <a:r>
              <a:rPr lang="en-GB" sz="1200" b="0" i="0" kern="1200" dirty="0">
                <a:solidFill>
                  <a:schemeClr val="tx1"/>
                </a:solidFill>
                <a:effectLst/>
                <a:latin typeface="+mn-lt"/>
                <a:ea typeface="+mn-ea"/>
                <a:cs typeface="+mn-cs"/>
              </a:rPr>
              <a:t>Useful for comparative transcriptomics, e.g. samples of the same tissue from different species</a:t>
            </a:r>
          </a:p>
          <a:p>
            <a:r>
              <a:rPr lang="en-GB" sz="1200" b="0" i="0" kern="1200" dirty="0">
                <a:solidFill>
                  <a:schemeClr val="tx1"/>
                </a:solidFill>
                <a:effectLst/>
                <a:latin typeface="+mn-lt"/>
                <a:ea typeface="+mn-ea"/>
                <a:cs typeface="+mn-cs"/>
              </a:rPr>
              <a:t>Useful for quantifying expression signatures from ensembles, e.g. in disease studies</a:t>
            </a:r>
          </a:p>
          <a:p>
            <a:r>
              <a:rPr lang="en-GB" sz="1200" b="1" i="0" kern="1200" dirty="0">
                <a:solidFill>
                  <a:schemeClr val="tx1"/>
                </a:solidFill>
                <a:effectLst/>
                <a:latin typeface="+mn-lt"/>
                <a:ea typeface="+mn-ea"/>
                <a:cs typeface="+mn-cs"/>
              </a:rPr>
              <a:t>Insufficient</a:t>
            </a:r>
            <a:r>
              <a:rPr lang="en-GB" sz="1200" b="0" i="0" kern="1200" dirty="0">
                <a:solidFill>
                  <a:schemeClr val="tx1"/>
                </a:solidFill>
                <a:effectLst/>
                <a:latin typeface="+mn-lt"/>
                <a:ea typeface="+mn-ea"/>
                <a:cs typeface="+mn-cs"/>
              </a:rPr>
              <a:t> for studying heterogeneous systems, e.g. early development studies, complex tissues (brain)</a:t>
            </a:r>
          </a:p>
          <a:p>
            <a:r>
              <a:rPr lang="en-GB" sz="1200" b="0" i="0" kern="1200" dirty="0">
                <a:solidFill>
                  <a:schemeClr val="tx1"/>
                </a:solidFill>
                <a:effectLst/>
                <a:latin typeface="+mn-lt"/>
                <a:ea typeface="+mn-ea"/>
                <a:cs typeface="+mn-cs"/>
              </a:rPr>
              <a:t>Does </a:t>
            </a:r>
            <a:r>
              <a:rPr lang="en-GB" sz="1200" b="1" i="0" kern="1200" dirty="0">
                <a:solidFill>
                  <a:schemeClr val="tx1"/>
                </a:solidFill>
                <a:effectLst/>
                <a:latin typeface="+mn-lt"/>
                <a:ea typeface="+mn-ea"/>
                <a:cs typeface="+mn-cs"/>
              </a:rPr>
              <a:t>not</a:t>
            </a:r>
            <a:r>
              <a:rPr lang="en-GB" sz="1200" b="0" i="0" kern="1200" dirty="0">
                <a:solidFill>
                  <a:schemeClr val="tx1"/>
                </a:solidFill>
                <a:effectLst/>
                <a:latin typeface="+mn-lt"/>
                <a:ea typeface="+mn-ea"/>
                <a:cs typeface="+mn-cs"/>
              </a:rPr>
              <a:t> provide insights into the stochastic nature of gene expression</a:t>
            </a:r>
          </a:p>
          <a:p>
            <a:r>
              <a:rPr lang="en-GB" sz="1200" b="0" i="0" kern="1200" dirty="0">
                <a:solidFill>
                  <a:schemeClr val="tx1"/>
                </a:solidFill>
                <a:effectLst/>
                <a:latin typeface="+mn-lt"/>
                <a:ea typeface="+mn-ea"/>
                <a:cs typeface="+mn-cs"/>
              </a:rPr>
              <a:t>Measures the </a:t>
            </a:r>
            <a:r>
              <a:rPr lang="en-GB" sz="1200" b="1" i="0" kern="1200" dirty="0">
                <a:solidFill>
                  <a:schemeClr val="tx1"/>
                </a:solidFill>
                <a:effectLst/>
                <a:latin typeface="+mn-lt"/>
                <a:ea typeface="+mn-ea"/>
                <a:cs typeface="+mn-cs"/>
              </a:rPr>
              <a:t>distribution of expression levels</a:t>
            </a:r>
            <a:r>
              <a:rPr lang="en-GB" sz="1200" b="0" i="0" kern="1200" dirty="0">
                <a:solidFill>
                  <a:schemeClr val="tx1"/>
                </a:solidFill>
                <a:effectLst/>
                <a:latin typeface="+mn-lt"/>
                <a:ea typeface="+mn-ea"/>
                <a:cs typeface="+mn-cs"/>
              </a:rPr>
              <a:t> for each gene across a population of cells</a:t>
            </a:r>
          </a:p>
          <a:p>
            <a:r>
              <a:rPr lang="en-GB" sz="1200" b="0" i="0" kern="1200" dirty="0">
                <a:solidFill>
                  <a:schemeClr val="tx1"/>
                </a:solidFill>
                <a:effectLst/>
                <a:latin typeface="+mn-lt"/>
                <a:ea typeface="+mn-ea"/>
                <a:cs typeface="+mn-cs"/>
              </a:rPr>
              <a:t>Allows to study new biological questions in which </a:t>
            </a:r>
            <a:r>
              <a:rPr lang="en-GB" sz="1200" b="1" i="0" kern="1200" dirty="0">
                <a:solidFill>
                  <a:schemeClr val="tx1"/>
                </a:solidFill>
                <a:effectLst/>
                <a:latin typeface="+mn-lt"/>
                <a:ea typeface="+mn-ea"/>
                <a:cs typeface="+mn-cs"/>
              </a:rPr>
              <a:t>cell-specific changes in transcriptome are important</a:t>
            </a:r>
            <a:r>
              <a:rPr lang="en-GB" sz="1200" b="0" i="0" kern="1200" dirty="0">
                <a:solidFill>
                  <a:schemeClr val="tx1"/>
                </a:solidFill>
                <a:effectLst/>
                <a:latin typeface="+mn-lt"/>
                <a:ea typeface="+mn-ea"/>
                <a:cs typeface="+mn-cs"/>
              </a:rPr>
              <a:t>, e.g. cell type identification, heterogeneity of cell responses, stochasticity of gene expression, inference of gene regulatory networks across the cells.</a:t>
            </a:r>
          </a:p>
          <a:p>
            <a:endParaRPr lang="en-GB" dirty="0"/>
          </a:p>
        </p:txBody>
      </p:sp>
      <p:sp>
        <p:nvSpPr>
          <p:cNvPr id="4" name="Slide Number Placeholder 3"/>
          <p:cNvSpPr>
            <a:spLocks noGrp="1"/>
          </p:cNvSpPr>
          <p:nvPr>
            <p:ph type="sldNum" sz="quarter" idx="5"/>
          </p:nvPr>
        </p:nvSpPr>
        <p:spPr/>
        <p:txBody>
          <a:bodyPr/>
          <a:lstStyle/>
          <a:p>
            <a:fld id="{256AE7D0-3DF3-4127-8202-6081F850489D}" type="slidenum">
              <a:rPr lang="en-GB" smtClean="0"/>
              <a:t>6</a:t>
            </a:fld>
            <a:endParaRPr lang="en-GB"/>
          </a:p>
        </p:txBody>
      </p:sp>
    </p:spTree>
    <p:extLst>
      <p:ext uri="{BB962C8B-B14F-4D97-AF65-F5344CB8AC3E}">
        <p14:creationId xmlns:p14="http://schemas.microsoft.com/office/powerpoint/2010/main" val="702073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Dissociation can be easy (blood) or hard (collagenous tissue) Separation and RT differ by protocol</a:t>
            </a:r>
          </a:p>
          <a:p>
            <a:r>
              <a:rPr lang="en-GB" dirty="0"/>
              <a:t>Cell isolation – FACS,  </a:t>
            </a:r>
            <a:r>
              <a:rPr lang="en-GB" dirty="0" err="1"/>
              <a:t>nanowell</a:t>
            </a:r>
            <a:r>
              <a:rPr lang="en-GB" dirty="0"/>
              <a:t>, droplet, split barcoding</a:t>
            </a:r>
          </a:p>
          <a:p>
            <a:r>
              <a:rPr lang="en-GB" dirty="0"/>
              <a:t>Library prep – </a:t>
            </a:r>
            <a:r>
              <a:rPr lang="en-GB" dirty="0" err="1"/>
              <a:t>polyA</a:t>
            </a:r>
            <a:r>
              <a:rPr lang="en-GB" dirty="0"/>
              <a:t> vs random priming, 3/5 bias vs full length, PCR vs in vitro </a:t>
            </a:r>
            <a:r>
              <a:rPr lang="en-GB" dirty="0" err="1"/>
              <a:t>trancscription</a:t>
            </a:r>
            <a:endParaRPr lang="en-GB" dirty="0"/>
          </a:p>
          <a:p>
            <a:r>
              <a:rPr lang="en-GB" dirty="0"/>
              <a:t>Sequencing – </a:t>
            </a:r>
            <a:r>
              <a:rPr lang="en-GB" dirty="0" err="1"/>
              <a:t>illumina</a:t>
            </a:r>
            <a:r>
              <a:rPr lang="en-GB" dirty="0"/>
              <a:t>, </a:t>
            </a:r>
            <a:r>
              <a:rPr lang="en-GB" dirty="0" err="1"/>
              <a:t>NanoPore</a:t>
            </a:r>
            <a:endParaRPr lang="en-GB" dirty="0"/>
          </a:p>
          <a:p>
            <a:r>
              <a:rPr lang="en-GB" sz="1200" b="0" i="0" kern="1200" dirty="0">
                <a:solidFill>
                  <a:schemeClr val="tx1"/>
                </a:solidFill>
                <a:effectLst/>
                <a:latin typeface="+mn-lt"/>
                <a:ea typeface="+mn-ea"/>
                <a:cs typeface="+mn-cs"/>
              </a:rPr>
              <a:t>cDNA strand is used as a template for in vitro transcription (IVT). </a:t>
            </a:r>
            <a:r>
              <a:rPr lang="en-GB" sz="1200" b="0" i="0" u="none" strike="noStrike" kern="1200" dirty="0">
                <a:solidFill>
                  <a:schemeClr val="tx1"/>
                </a:solidFill>
                <a:effectLst/>
                <a:latin typeface="+mn-lt"/>
                <a:ea typeface="+mn-ea"/>
                <a:cs typeface="+mn-cs"/>
              </a:rPr>
              <a:t>1</a:t>
            </a:r>
            <a:r>
              <a:rPr lang="en-GB" sz="1200" b="0" i="0" kern="1200" dirty="0">
                <a:solidFill>
                  <a:schemeClr val="tx1"/>
                </a:solidFill>
                <a:effectLst/>
                <a:latin typeface="+mn-lt"/>
                <a:ea typeface="+mn-ea"/>
                <a:cs typeface="+mn-cs"/>
              </a:rPr>
              <a:t> The RNA polymerase produces multiple copies of antisense RNA (</a:t>
            </a:r>
            <a:r>
              <a:rPr lang="en-GB" sz="1200" b="0" i="0" kern="1200" dirty="0" err="1">
                <a:solidFill>
                  <a:schemeClr val="tx1"/>
                </a:solidFill>
                <a:effectLst/>
                <a:latin typeface="+mn-lt"/>
                <a:ea typeface="+mn-ea"/>
                <a:cs typeface="+mn-cs"/>
              </a:rPr>
              <a:t>aRNA</a:t>
            </a:r>
            <a:r>
              <a:rPr lang="en-GB" sz="1200" b="0" i="0" kern="1200" dirty="0">
                <a:solidFill>
                  <a:schemeClr val="tx1"/>
                </a:solidFill>
                <a:effectLst/>
                <a:latin typeface="+mn-lt"/>
                <a:ea typeface="+mn-ea"/>
                <a:cs typeface="+mn-cs"/>
              </a:rPr>
              <a:t>) with amplification factors of up to 1000-fold. Because of random priming to synthesize the second strand, the IVT products are not full-length copies, and the 5′-terminal sequences of the transcripts are underrepresented in the </a:t>
            </a:r>
            <a:r>
              <a:rPr lang="en-GB" sz="1200" b="0" i="0" kern="1200" dirty="0" err="1">
                <a:solidFill>
                  <a:schemeClr val="tx1"/>
                </a:solidFill>
                <a:effectLst/>
                <a:latin typeface="+mn-lt"/>
                <a:ea typeface="+mn-ea"/>
                <a:cs typeface="+mn-cs"/>
              </a:rPr>
              <a:t>aRNA</a:t>
            </a:r>
            <a:r>
              <a:rPr lang="en-GB" sz="1200" b="0" i="0" kern="1200" dirty="0">
                <a:solidFill>
                  <a:schemeClr val="tx1"/>
                </a:solidFill>
                <a:effectLst/>
                <a:latin typeface="+mn-lt"/>
                <a:ea typeface="+mn-ea"/>
                <a:cs typeface="+mn-cs"/>
              </a:rPr>
              <a:t>. T</a:t>
            </a:r>
            <a:endParaRPr lang="en-GB" dirty="0"/>
          </a:p>
        </p:txBody>
      </p:sp>
      <p:sp>
        <p:nvSpPr>
          <p:cNvPr id="4" name="Slide Number Placeholder 3"/>
          <p:cNvSpPr>
            <a:spLocks noGrp="1"/>
          </p:cNvSpPr>
          <p:nvPr>
            <p:ph type="sldNum" sz="quarter" idx="5"/>
          </p:nvPr>
        </p:nvSpPr>
        <p:spPr/>
        <p:txBody>
          <a:bodyPr/>
          <a:lstStyle/>
          <a:p>
            <a:fld id="{256AE7D0-3DF3-4127-8202-6081F850489D}" type="slidenum">
              <a:rPr lang="en-GB" smtClean="0"/>
              <a:t>7</a:t>
            </a:fld>
            <a:endParaRPr lang="en-GB"/>
          </a:p>
        </p:txBody>
      </p:sp>
    </p:spTree>
    <p:extLst>
      <p:ext uri="{BB962C8B-B14F-4D97-AF65-F5344CB8AC3E}">
        <p14:creationId xmlns:p14="http://schemas.microsoft.com/office/powerpoint/2010/main" val="13757677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56AE7D0-3DF3-4127-8202-6081F850489D}" type="slidenum">
              <a:rPr lang="en-GB" smtClean="0"/>
              <a:t>8</a:t>
            </a:fld>
            <a:endParaRPr lang="en-GB"/>
          </a:p>
        </p:txBody>
      </p:sp>
    </p:spTree>
    <p:extLst>
      <p:ext uri="{BB962C8B-B14F-4D97-AF65-F5344CB8AC3E}">
        <p14:creationId xmlns:p14="http://schemas.microsoft.com/office/powerpoint/2010/main" val="3432991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56AE7D0-3DF3-4127-8202-6081F850489D}" type="slidenum">
              <a:rPr lang="en-GB" smtClean="0"/>
              <a:t>10</a:t>
            </a:fld>
            <a:endParaRPr lang="en-GB"/>
          </a:p>
        </p:txBody>
      </p:sp>
    </p:spTree>
    <p:extLst>
      <p:ext uri="{BB962C8B-B14F-4D97-AF65-F5344CB8AC3E}">
        <p14:creationId xmlns:p14="http://schemas.microsoft.com/office/powerpoint/2010/main" val="2196968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6CB7E-7C86-C84F-A131-607FBCB0B99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2BCA196-E226-3F44-B36D-4D9BFDF0F4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1F17546-44E5-364D-BA17-D19D3BE2F3A7}"/>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269A2620-ACAA-2641-B891-58A5248670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7882F3-F194-B94A-8981-3307631C96F5}"/>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36783420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FFA4D-8B4D-D743-AA00-9FAC9084E09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3BF7468-4158-2B40-9A86-A3B4473C56C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BE2B4C3-3A70-BB4B-9140-B68F980D2327}"/>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77078925-3926-614C-B822-5AEF4ACB00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D05C89-F712-3F4C-9CCF-783E7A1161FD}"/>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2466260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6464C2-67E4-154B-80B1-27F3B0F91B2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927CDAB-26B1-2E4F-81BA-034EA802193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3DB4790-AEDB-294F-9C0D-815ABF09D831}"/>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5AFC3AAF-C8D1-7D4C-B285-2757F9CB32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BFE123-BAE3-E143-B31A-4B56EE8E1BB3}"/>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24289022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Header - option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4D9D8-3ACA-459C-AA1E-A261DEDBD09F}"/>
              </a:ext>
            </a:extLst>
          </p:cNvPr>
          <p:cNvSpPr>
            <a:spLocks noGrp="1"/>
          </p:cNvSpPr>
          <p:nvPr>
            <p:ph type="title"/>
          </p:nvPr>
        </p:nvSpPr>
        <p:spPr>
          <a:xfrm>
            <a:off x="839787" y="2438730"/>
            <a:ext cx="5256213" cy="1980542"/>
          </a:xfrm>
        </p:spPr>
        <p:txBody>
          <a:bodyPr wrap="square" anchor="ctr" anchorCtr="0">
            <a:spAutoFit/>
          </a:bodyPr>
          <a:lstStyle>
            <a:lvl1pPr algn="ctr">
              <a:lnSpc>
                <a:spcPct val="70000"/>
              </a:lnSpc>
              <a:defRPr sz="6000">
                <a:solidFill>
                  <a:schemeClr val="tx2"/>
                </a:solidFill>
              </a:defRPr>
            </a:lvl1pPr>
          </a:lstStyle>
          <a:p>
            <a:r>
              <a:rPr lang="en-US"/>
              <a:t>Click to edit Master title style</a:t>
            </a:r>
            <a:endParaRPr lang="en-GB" dirty="0"/>
          </a:p>
        </p:txBody>
      </p:sp>
      <p:sp>
        <p:nvSpPr>
          <p:cNvPr id="3" name="Picture Placeholder 10">
            <a:extLst>
              <a:ext uri="{FF2B5EF4-FFF2-40B4-BE49-F238E27FC236}">
                <a16:creationId xmlns:a16="http://schemas.microsoft.com/office/drawing/2014/main" id="{1CEBE5DC-07E1-4B65-9518-961D2B3183AA}"/>
              </a:ext>
            </a:extLst>
          </p:cNvPr>
          <p:cNvSpPr>
            <a:spLocks noGrp="1"/>
          </p:cNvSpPr>
          <p:nvPr>
            <p:ph type="pic" sz="quarter" idx="10"/>
          </p:nvPr>
        </p:nvSpPr>
        <p:spPr>
          <a:xfrm>
            <a:off x="7248128" y="0"/>
            <a:ext cx="4943872" cy="6858000"/>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2281 w 12281"/>
              <a:gd name="connsiteY0" fmla="*/ 0 h 10000"/>
              <a:gd name="connsiteX1" fmla="*/ 12281 w 12281"/>
              <a:gd name="connsiteY1" fmla="*/ 0 h 10000"/>
              <a:gd name="connsiteX2" fmla="*/ 12281 w 12281"/>
              <a:gd name="connsiteY2" fmla="*/ 10000 h 10000"/>
              <a:gd name="connsiteX3" fmla="*/ 2281 w 12281"/>
              <a:gd name="connsiteY3" fmla="*/ 10000 h 10000"/>
              <a:gd name="connsiteX4" fmla="*/ 2281 w 12281"/>
              <a:gd name="connsiteY4" fmla="*/ 0 h 10000"/>
              <a:gd name="connsiteX0" fmla="*/ 2718 w 12718"/>
              <a:gd name="connsiteY0" fmla="*/ 0 h 10000"/>
              <a:gd name="connsiteX1" fmla="*/ 12718 w 12718"/>
              <a:gd name="connsiteY1" fmla="*/ 0 h 10000"/>
              <a:gd name="connsiteX2" fmla="*/ 12718 w 12718"/>
              <a:gd name="connsiteY2" fmla="*/ 10000 h 10000"/>
              <a:gd name="connsiteX3" fmla="*/ 2718 w 12718"/>
              <a:gd name="connsiteY3" fmla="*/ 10000 h 10000"/>
              <a:gd name="connsiteX4" fmla="*/ 2718 w 12718"/>
              <a:gd name="connsiteY4" fmla="*/ 0 h 10000"/>
              <a:gd name="connsiteX0" fmla="*/ 2205 w 12205"/>
              <a:gd name="connsiteY0" fmla="*/ 0 h 10000"/>
              <a:gd name="connsiteX1" fmla="*/ 12205 w 12205"/>
              <a:gd name="connsiteY1" fmla="*/ 0 h 10000"/>
              <a:gd name="connsiteX2" fmla="*/ 12205 w 12205"/>
              <a:gd name="connsiteY2" fmla="*/ 10000 h 10000"/>
              <a:gd name="connsiteX3" fmla="*/ 2205 w 12205"/>
              <a:gd name="connsiteY3" fmla="*/ 10000 h 10000"/>
              <a:gd name="connsiteX4" fmla="*/ 2205 w 12205"/>
              <a:gd name="connsiteY4" fmla="*/ 0 h 10000"/>
              <a:gd name="connsiteX0" fmla="*/ 2264 w 12264"/>
              <a:gd name="connsiteY0" fmla="*/ 0 h 10000"/>
              <a:gd name="connsiteX1" fmla="*/ 12264 w 12264"/>
              <a:gd name="connsiteY1" fmla="*/ 0 h 10000"/>
              <a:gd name="connsiteX2" fmla="*/ 12264 w 12264"/>
              <a:gd name="connsiteY2" fmla="*/ 10000 h 10000"/>
              <a:gd name="connsiteX3" fmla="*/ 2264 w 12264"/>
              <a:gd name="connsiteY3" fmla="*/ 10000 h 10000"/>
              <a:gd name="connsiteX4" fmla="*/ 2264 w 12264"/>
              <a:gd name="connsiteY4" fmla="*/ 0 h 10000"/>
              <a:gd name="connsiteX0" fmla="*/ 2303 w 12303"/>
              <a:gd name="connsiteY0" fmla="*/ 0 h 10000"/>
              <a:gd name="connsiteX1" fmla="*/ 12303 w 12303"/>
              <a:gd name="connsiteY1" fmla="*/ 0 h 10000"/>
              <a:gd name="connsiteX2" fmla="*/ 12303 w 12303"/>
              <a:gd name="connsiteY2" fmla="*/ 10000 h 10000"/>
              <a:gd name="connsiteX3" fmla="*/ 2303 w 12303"/>
              <a:gd name="connsiteY3" fmla="*/ 10000 h 10000"/>
              <a:gd name="connsiteX4" fmla="*/ 2303 w 12303"/>
              <a:gd name="connsiteY4" fmla="*/ 0 h 10000"/>
              <a:gd name="connsiteX0" fmla="*/ 2273 w 12273"/>
              <a:gd name="connsiteY0" fmla="*/ 0 h 10000"/>
              <a:gd name="connsiteX1" fmla="*/ 12273 w 12273"/>
              <a:gd name="connsiteY1" fmla="*/ 0 h 10000"/>
              <a:gd name="connsiteX2" fmla="*/ 12273 w 12273"/>
              <a:gd name="connsiteY2" fmla="*/ 10000 h 10000"/>
              <a:gd name="connsiteX3" fmla="*/ 2273 w 12273"/>
              <a:gd name="connsiteY3" fmla="*/ 10000 h 10000"/>
              <a:gd name="connsiteX4" fmla="*/ 2273 w 12273"/>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73" h="10000">
                <a:moveTo>
                  <a:pt x="2273" y="0"/>
                </a:moveTo>
                <a:lnTo>
                  <a:pt x="12273" y="0"/>
                </a:lnTo>
                <a:lnTo>
                  <a:pt x="12273" y="10000"/>
                </a:lnTo>
                <a:lnTo>
                  <a:pt x="2273" y="10000"/>
                </a:lnTo>
                <a:cubicBezTo>
                  <a:pt x="215" y="7508"/>
                  <a:pt x="-1596" y="4260"/>
                  <a:pt x="2273" y="0"/>
                </a:cubicBezTo>
                <a:close/>
              </a:path>
            </a:pathLst>
          </a:custGeom>
          <a:blipFill dpi="0" rotWithShape="1">
            <a:blip r:embed="rId2" cstate="print">
              <a:extLst>
                <a:ext uri="{28A0092B-C50C-407E-A947-70E740481C1C}">
                  <a14:useLocalDpi xmlns:a14="http://schemas.microsoft.com/office/drawing/2010/main"/>
                </a:ext>
              </a:extLst>
            </a:blip>
            <a:srcRect/>
            <a:stretch>
              <a:fillRect/>
            </a:stretch>
          </a:blipFill>
          <a:ln w="28575">
            <a:noFill/>
          </a:ln>
        </p:spPr>
        <p:txBody>
          <a:bodyPr anchor="ctr" anchorCtr="0">
            <a:noAutofit/>
          </a:bodyPr>
          <a:lstStyle>
            <a:lvl1pPr marL="0" indent="0" algn="ctr">
              <a:buNone/>
              <a:defRPr b="1">
                <a:solidFill>
                  <a:schemeClr val="bg1"/>
                </a:solidFill>
              </a:defRPr>
            </a:lvl1pPr>
          </a:lstStyle>
          <a:p>
            <a:endParaRPr lang="en-GB" dirty="0"/>
          </a:p>
        </p:txBody>
      </p:sp>
      <p:sp>
        <p:nvSpPr>
          <p:cNvPr id="5" name="Oval 4">
            <a:extLst>
              <a:ext uri="{FF2B5EF4-FFF2-40B4-BE49-F238E27FC236}">
                <a16:creationId xmlns:a16="http://schemas.microsoft.com/office/drawing/2014/main" id="{42CF35B7-1632-421B-8A62-A66970D923EA}"/>
              </a:ext>
            </a:extLst>
          </p:cNvPr>
          <p:cNvSpPr/>
          <p:nvPr userDrawn="1"/>
        </p:nvSpPr>
        <p:spPr>
          <a:xfrm>
            <a:off x="1271464" y="476672"/>
            <a:ext cx="414656" cy="414656"/>
          </a:xfrm>
          <a:prstGeom prst="ellipse">
            <a:avLst/>
          </a:prstGeom>
          <a:solidFill>
            <a:srgbClr val="17298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a:extLst>
              <a:ext uri="{FF2B5EF4-FFF2-40B4-BE49-F238E27FC236}">
                <a16:creationId xmlns:a16="http://schemas.microsoft.com/office/drawing/2014/main" id="{3762D73B-BBFA-449A-946A-8A819A1B7DF8}"/>
              </a:ext>
            </a:extLst>
          </p:cNvPr>
          <p:cNvSpPr/>
          <p:nvPr userDrawn="1"/>
        </p:nvSpPr>
        <p:spPr>
          <a:xfrm>
            <a:off x="1775520" y="928566"/>
            <a:ext cx="170476" cy="170476"/>
          </a:xfrm>
          <a:prstGeom prst="ellipse">
            <a:avLst/>
          </a:prstGeom>
          <a:solidFill>
            <a:srgbClr val="00B6ED"/>
          </a:solidFill>
          <a:ln>
            <a:solidFill>
              <a:srgbClr val="00B6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1445F4B4-6C4B-4789-85A0-919776932321}"/>
              </a:ext>
            </a:extLst>
          </p:cNvPr>
          <p:cNvSpPr/>
          <p:nvPr userDrawn="1"/>
        </p:nvSpPr>
        <p:spPr>
          <a:xfrm>
            <a:off x="335360" y="1340768"/>
            <a:ext cx="266700" cy="266700"/>
          </a:xfrm>
          <a:prstGeom prst="ellipse">
            <a:avLst/>
          </a:prstGeom>
          <a:solidFill>
            <a:srgbClr val="EC008C"/>
          </a:solidFill>
          <a:ln>
            <a:solidFill>
              <a:srgbClr val="EC008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EEDF331A-3129-4180-9508-4892211266A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3352" y="6021288"/>
            <a:ext cx="2814504" cy="619707"/>
          </a:xfrm>
          <a:prstGeom prst="rect">
            <a:avLst/>
          </a:prstGeom>
        </p:spPr>
      </p:pic>
    </p:spTree>
    <p:extLst>
      <p:ext uri="{BB962C8B-B14F-4D97-AF65-F5344CB8AC3E}">
        <p14:creationId xmlns:p14="http://schemas.microsoft.com/office/powerpoint/2010/main" val="23310647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524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B65D0-A840-1F47-9E93-63791D3D640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F41FDB3-2C98-9E40-9F7A-F1CDBC47B02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AABD3F1-6828-A141-BBC4-61D05046CF95}"/>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CFAB67E7-04E4-3D49-9B50-DEA3BCB39C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034528-FCA8-E147-BD3C-5541DC77124E}"/>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4262215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F7069-5AD0-B241-80D5-4CE1C626E13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96DF8BB3-F6BD-B148-AE1D-D1DFAB9C6F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E91D99C-2CB4-2A41-BB3C-77FD5B513E0F}"/>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4E8BC499-4D5C-074F-BA93-446263A4DF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41D937-F1C4-F34C-BFB9-27984A34EFE9}"/>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4290548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57CA7-A742-6640-A4E8-E93EE506B3E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DA5DBBF-6EE6-6241-AA15-186E937F753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A74C300-441B-FA44-B2E5-FBB928FC6C4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278D06B-BBC3-2146-B43A-72D18C2833E6}"/>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6" name="Footer Placeholder 5">
            <a:extLst>
              <a:ext uri="{FF2B5EF4-FFF2-40B4-BE49-F238E27FC236}">
                <a16:creationId xmlns:a16="http://schemas.microsoft.com/office/drawing/2014/main" id="{0815903E-C3B2-E148-A685-F69BD9E36B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C4850C-9FD8-EC46-803F-4AA774FBF89D}"/>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2308006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E1194-2EC7-EA44-9F0C-72C5D25694D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B59235C-96CB-7341-B674-480F5865FE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9245B13-3487-B447-AA64-5E48F1EFC6A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F3A1E93-ADAD-D340-B412-B774400B77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9CC9914-3E9B-3440-87F5-978FBB7D626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A2AC07A-05E1-7E45-B138-D31B2EE9679F}"/>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8" name="Footer Placeholder 7">
            <a:extLst>
              <a:ext uri="{FF2B5EF4-FFF2-40B4-BE49-F238E27FC236}">
                <a16:creationId xmlns:a16="http://schemas.microsoft.com/office/drawing/2014/main" id="{EB9F7D26-187C-234E-B106-26916F1E48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9EE2FC-40EC-4C4C-A7E4-42EA4DBB5FC3}"/>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3848001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7CB18-555D-D04F-8618-09F312B9069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6290206-BEF7-AC47-951D-D634869773CA}"/>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4" name="Footer Placeholder 3">
            <a:extLst>
              <a:ext uri="{FF2B5EF4-FFF2-40B4-BE49-F238E27FC236}">
                <a16:creationId xmlns:a16="http://schemas.microsoft.com/office/drawing/2014/main" id="{67D86AA6-89C0-474A-BDC2-288ED00287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7878B5-7C1A-894E-BA93-C8024B98AC4A}"/>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3488870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EDA512-953F-5945-81ED-6E8F83F9466A}"/>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3" name="Footer Placeholder 2">
            <a:extLst>
              <a:ext uri="{FF2B5EF4-FFF2-40B4-BE49-F238E27FC236}">
                <a16:creationId xmlns:a16="http://schemas.microsoft.com/office/drawing/2014/main" id="{6F6E09F9-E8F8-9A42-B13A-A7C592E85FE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6C4090-9B2E-254C-B7E9-5CAD7C0E8F94}"/>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1127590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1AD3C-4FD7-B947-9CD6-D5C18C641E4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6E96E4B-EFB6-7D46-8B6B-311812B4E5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30572598-DD3B-F841-B04E-B600BC3F40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3180D8C-DA30-C442-B390-C5B080824A75}"/>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6" name="Footer Placeholder 5">
            <a:extLst>
              <a:ext uri="{FF2B5EF4-FFF2-40B4-BE49-F238E27FC236}">
                <a16:creationId xmlns:a16="http://schemas.microsoft.com/office/drawing/2014/main" id="{C6574889-97F8-4040-9398-EA2D98CED1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2512BC-A0C3-2643-A74B-6CD9E499F0CC}"/>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215654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61FE5-E25B-FE4B-BB46-16EEDB90578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FE142BC-3AF2-DA48-AC7C-8223D76A1F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06B48F-FC02-3442-9EF0-87CD95990B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4205EBD-CF06-8D4E-A3DF-71DF9089B7F8}"/>
              </a:ext>
            </a:extLst>
          </p:cNvPr>
          <p:cNvSpPr>
            <a:spLocks noGrp="1"/>
          </p:cNvSpPr>
          <p:nvPr>
            <p:ph type="dt" sz="half" idx="10"/>
          </p:nvPr>
        </p:nvSpPr>
        <p:spPr/>
        <p:txBody>
          <a:bodyPr/>
          <a:lstStyle/>
          <a:p>
            <a:fld id="{D67752EE-476A-0744-89C4-E5A713D0FED9}" type="datetimeFigureOut">
              <a:rPr lang="en-US" smtClean="0"/>
              <a:t>3/20/23</a:t>
            </a:fld>
            <a:endParaRPr lang="en-US"/>
          </a:p>
        </p:txBody>
      </p:sp>
      <p:sp>
        <p:nvSpPr>
          <p:cNvPr id="6" name="Footer Placeholder 5">
            <a:extLst>
              <a:ext uri="{FF2B5EF4-FFF2-40B4-BE49-F238E27FC236}">
                <a16:creationId xmlns:a16="http://schemas.microsoft.com/office/drawing/2014/main" id="{B752072E-6E98-564E-93A8-2A786397A6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6F3F31-9E64-9645-BBDE-12330529A996}"/>
              </a:ext>
            </a:extLst>
          </p:cNvPr>
          <p:cNvSpPr>
            <a:spLocks noGrp="1"/>
          </p:cNvSpPr>
          <p:nvPr>
            <p:ph type="sldNum" sz="quarter" idx="12"/>
          </p:nvPr>
        </p:nvSpPr>
        <p:spPr/>
        <p:txBody>
          <a:bodyPr/>
          <a:lstStyle/>
          <a:p>
            <a:fld id="{867F1DDC-9AFF-1B47-A1D0-45E5B7559FAA}" type="slidenum">
              <a:rPr lang="en-US" smtClean="0"/>
              <a:t>‹#›</a:t>
            </a:fld>
            <a:endParaRPr lang="en-US"/>
          </a:p>
        </p:txBody>
      </p:sp>
    </p:spTree>
    <p:extLst>
      <p:ext uri="{BB962C8B-B14F-4D97-AF65-F5344CB8AC3E}">
        <p14:creationId xmlns:p14="http://schemas.microsoft.com/office/powerpoint/2010/main" val="760453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4F5E7F-2729-4349-ACA8-6260F10727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61E65EB-61AA-0E4C-A934-8CB8E8C4EA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C2FBC2F-5172-5D45-A890-DA12490CE5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7752EE-476A-0744-89C4-E5A713D0FED9}" type="datetimeFigureOut">
              <a:rPr lang="en-US" smtClean="0"/>
              <a:t>3/20/23</a:t>
            </a:fld>
            <a:endParaRPr lang="en-US"/>
          </a:p>
        </p:txBody>
      </p:sp>
      <p:sp>
        <p:nvSpPr>
          <p:cNvPr id="5" name="Footer Placeholder 4">
            <a:extLst>
              <a:ext uri="{FF2B5EF4-FFF2-40B4-BE49-F238E27FC236}">
                <a16:creationId xmlns:a16="http://schemas.microsoft.com/office/drawing/2014/main" id="{1A2A8213-F8EA-D54B-8D3C-71A48710FA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32897F9-B132-EF41-BCB2-E912693589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7F1DDC-9AFF-1B47-A1D0-45E5B7559FAA}" type="slidenum">
              <a:rPr lang="en-US" smtClean="0"/>
              <a:t>‹#›</a:t>
            </a:fld>
            <a:endParaRPr lang="en-US"/>
          </a:p>
        </p:txBody>
      </p:sp>
    </p:spTree>
    <p:extLst>
      <p:ext uri="{BB962C8B-B14F-4D97-AF65-F5344CB8AC3E}">
        <p14:creationId xmlns:p14="http://schemas.microsoft.com/office/powerpoint/2010/main" val="8239288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ensembl.org/Homo_sapiens/Info/Annotation" TargetMode="External"/><Relationship Id="rId7" Type="http://schemas.openxmlformats.org/officeDocument/2006/relationships/image" Target="../media/image18.png"/><Relationship Id="rId2" Type="http://schemas.openxmlformats.org/officeDocument/2006/relationships/hyperlink" Target="https://www.ncbi.nlm.nih.gov/refseq/" TargetMode="External"/><Relationship Id="rId1" Type="http://schemas.openxmlformats.org/officeDocument/2006/relationships/slideLayout" Target="../slideLayouts/slideLayout6.xml"/><Relationship Id="rId6" Type="http://schemas.openxmlformats.org/officeDocument/2006/relationships/image" Target="../media/image17.jpeg"/><Relationship Id="rId5" Type="http://schemas.openxmlformats.org/officeDocument/2006/relationships/image" Target="../media/image16.png"/><Relationship Id="rId4" Type="http://schemas.openxmlformats.org/officeDocument/2006/relationships/hyperlink" Target="https://www.gencodegenes.or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7.png"/><Relationship Id="rId1" Type="http://schemas.openxmlformats.org/officeDocument/2006/relationships/slideLayout" Target="../slideLayouts/slideLayout6.xml"/><Relationship Id="rId5"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eg"/><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s://www.nature.com/articles/nbt.4091" TargetMode="External"/><Relationship Id="rId2" Type="http://schemas.openxmlformats.org/officeDocument/2006/relationships/image" Target="../media/image36.jpe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358E-A480-BD4E-AECF-0D4F590AB74E}"/>
              </a:ext>
            </a:extLst>
          </p:cNvPr>
          <p:cNvSpPr>
            <a:spLocks noGrp="1"/>
          </p:cNvSpPr>
          <p:nvPr>
            <p:ph type="ctrTitle"/>
          </p:nvPr>
        </p:nvSpPr>
        <p:spPr/>
        <p:txBody>
          <a:bodyPr/>
          <a:lstStyle/>
          <a:p>
            <a:r>
              <a:rPr lang="en-US" dirty="0"/>
              <a:t>Gurdon </a:t>
            </a:r>
            <a:r>
              <a:rPr lang="en-US" dirty="0" err="1"/>
              <a:t>scRNA</a:t>
            </a:r>
            <a:r>
              <a:rPr lang="en-US" dirty="0"/>
              <a:t>-seq data analysis workshop – day 1</a:t>
            </a:r>
          </a:p>
        </p:txBody>
      </p:sp>
      <p:sp>
        <p:nvSpPr>
          <p:cNvPr id="3" name="Subtitle 2">
            <a:extLst>
              <a:ext uri="{FF2B5EF4-FFF2-40B4-BE49-F238E27FC236}">
                <a16:creationId xmlns:a16="http://schemas.microsoft.com/office/drawing/2014/main" id="{5606825D-4BC0-024D-B1F2-8C9431EFF625}"/>
              </a:ext>
            </a:extLst>
          </p:cNvPr>
          <p:cNvSpPr>
            <a:spLocks noGrp="1"/>
          </p:cNvSpPr>
          <p:nvPr>
            <p:ph type="subTitle" idx="1"/>
          </p:nvPr>
        </p:nvSpPr>
        <p:spPr/>
        <p:txBody>
          <a:bodyPr/>
          <a:lstStyle/>
          <a:p>
            <a:r>
              <a:rPr lang="en-US" dirty="0"/>
              <a:t>Adam Reid</a:t>
            </a:r>
          </a:p>
          <a:p>
            <a:r>
              <a:rPr lang="en-US" dirty="0"/>
              <a:t>Head of Bioinformatics</a:t>
            </a:r>
          </a:p>
          <a:p>
            <a:r>
              <a:rPr lang="en-US" dirty="0"/>
              <a:t>Gurdon Institute </a:t>
            </a:r>
          </a:p>
        </p:txBody>
      </p:sp>
      <p:sp>
        <p:nvSpPr>
          <p:cNvPr id="4" name="TextBox 3">
            <a:extLst>
              <a:ext uri="{FF2B5EF4-FFF2-40B4-BE49-F238E27FC236}">
                <a16:creationId xmlns:a16="http://schemas.microsoft.com/office/drawing/2014/main" id="{283E251A-451A-5C44-9E60-5D9518BA11F0}"/>
              </a:ext>
            </a:extLst>
          </p:cNvPr>
          <p:cNvSpPr txBox="1"/>
          <p:nvPr/>
        </p:nvSpPr>
        <p:spPr>
          <a:xfrm>
            <a:off x="5222789" y="4906832"/>
            <a:ext cx="1981201" cy="369332"/>
          </a:xfrm>
          <a:prstGeom prst="rect">
            <a:avLst/>
          </a:prstGeom>
          <a:noFill/>
        </p:spPr>
        <p:txBody>
          <a:bodyPr wrap="square" rtlCol="0">
            <a:spAutoFit/>
          </a:bodyPr>
          <a:lstStyle/>
          <a:p>
            <a:r>
              <a:rPr lang="en-US" dirty="0"/>
              <a:t>21</a:t>
            </a:r>
            <a:r>
              <a:rPr lang="en-US" baseline="30000" dirty="0"/>
              <a:t>st</a:t>
            </a:r>
            <a:r>
              <a:rPr lang="en-US" dirty="0"/>
              <a:t> March 2023</a:t>
            </a:r>
          </a:p>
        </p:txBody>
      </p:sp>
      <p:pic>
        <p:nvPicPr>
          <p:cNvPr id="5" name="Picture 8" descr="Wellcome and CRUK logos combined">
            <a:extLst>
              <a:ext uri="{FF2B5EF4-FFF2-40B4-BE49-F238E27FC236}">
                <a16:creationId xmlns:a16="http://schemas.microsoft.com/office/drawing/2014/main" id="{707BA490-0673-1444-8043-2192834B06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 y="5641392"/>
            <a:ext cx="3478893" cy="108672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picture containing text&#10;&#10;Description automatically generated">
            <a:extLst>
              <a:ext uri="{FF2B5EF4-FFF2-40B4-BE49-F238E27FC236}">
                <a16:creationId xmlns:a16="http://schemas.microsoft.com/office/drawing/2014/main" id="{AC4ECC80-547B-D244-B08A-FEE1024D43FB}"/>
              </a:ext>
            </a:extLst>
          </p:cNvPr>
          <p:cNvPicPr>
            <a:picLocks noChangeAspect="1"/>
          </p:cNvPicPr>
          <p:nvPr/>
        </p:nvPicPr>
        <p:blipFill>
          <a:blip r:embed="rId3"/>
          <a:stretch>
            <a:fillRect/>
          </a:stretch>
        </p:blipFill>
        <p:spPr>
          <a:xfrm>
            <a:off x="190500" y="203200"/>
            <a:ext cx="2022159" cy="919163"/>
          </a:xfrm>
          <a:prstGeom prst="rect">
            <a:avLst/>
          </a:prstGeom>
        </p:spPr>
      </p:pic>
      <p:pic>
        <p:nvPicPr>
          <p:cNvPr id="7" name="Picture 10" descr="University of Cambridge">
            <a:extLst>
              <a:ext uri="{FF2B5EF4-FFF2-40B4-BE49-F238E27FC236}">
                <a16:creationId xmlns:a16="http://schemas.microsoft.com/office/drawing/2014/main" id="{89C0B36B-43BE-5C42-977E-6EB98F4631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22642" y="5910604"/>
            <a:ext cx="4095751" cy="817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94610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E0519-30A6-4435-8D28-0EAC9E8A2FD1}"/>
              </a:ext>
            </a:extLst>
          </p:cNvPr>
          <p:cNvSpPr>
            <a:spLocks noGrp="1"/>
          </p:cNvSpPr>
          <p:nvPr>
            <p:ph type="title"/>
          </p:nvPr>
        </p:nvSpPr>
        <p:spPr>
          <a:xfrm>
            <a:off x="1092012" y="379856"/>
            <a:ext cx="9937104" cy="630557"/>
          </a:xfrm>
        </p:spPr>
        <p:txBody>
          <a:bodyPr/>
          <a:lstStyle/>
          <a:p>
            <a:r>
              <a:rPr lang="en-GB" sz="5500" dirty="0"/>
              <a:t>What platform Should I use?</a:t>
            </a:r>
          </a:p>
        </p:txBody>
      </p:sp>
      <p:sp>
        <p:nvSpPr>
          <p:cNvPr id="3" name="Rectangle 2">
            <a:extLst>
              <a:ext uri="{FF2B5EF4-FFF2-40B4-BE49-F238E27FC236}">
                <a16:creationId xmlns:a16="http://schemas.microsoft.com/office/drawing/2014/main" id="{7B96499F-DFD4-4701-A5FB-84D22050076D}"/>
              </a:ext>
            </a:extLst>
          </p:cNvPr>
          <p:cNvSpPr/>
          <p:nvPr/>
        </p:nvSpPr>
        <p:spPr>
          <a:xfrm>
            <a:off x="1092012" y="1492491"/>
            <a:ext cx="8424936" cy="5119350"/>
          </a:xfrm>
          <a:prstGeom prst="rect">
            <a:avLst/>
          </a:prstGeom>
        </p:spPr>
        <p:txBody>
          <a:bodyPr wrap="square">
            <a:spAutoFit/>
          </a:bodyPr>
          <a:lstStyle/>
          <a:p>
            <a:pPr>
              <a:spcAft>
                <a:spcPts val="1600"/>
              </a:spcAft>
            </a:pPr>
            <a:r>
              <a:rPr lang="en-GB" sz="2400" b="1" u="sng" dirty="0">
                <a:solidFill>
                  <a:schemeClr val="accent6">
                    <a:lumMod val="10000"/>
                  </a:schemeClr>
                </a:solidFill>
                <a:latin typeface="+mj-lt"/>
              </a:rPr>
              <a:t>Choose protocol based on:</a:t>
            </a:r>
          </a:p>
          <a:p>
            <a:r>
              <a:rPr lang="en-GB" dirty="0">
                <a:solidFill>
                  <a:schemeClr val="accent6">
                    <a:lumMod val="10000"/>
                  </a:schemeClr>
                </a:solidFill>
                <a:latin typeface="+mj-lt"/>
              </a:rPr>
              <a:t>- Throughput (number of cells per reaction)</a:t>
            </a:r>
          </a:p>
          <a:p>
            <a:r>
              <a:rPr lang="en-GB" dirty="0">
                <a:solidFill>
                  <a:schemeClr val="accent6">
                    <a:lumMod val="10000"/>
                  </a:schemeClr>
                </a:solidFill>
                <a:latin typeface="+mj-lt"/>
              </a:rPr>
              <a:t>- Sample of origin</a:t>
            </a:r>
          </a:p>
          <a:p>
            <a:r>
              <a:rPr lang="en-GB" dirty="0">
                <a:solidFill>
                  <a:schemeClr val="accent6">
                    <a:lumMod val="10000"/>
                  </a:schemeClr>
                </a:solidFill>
                <a:latin typeface="+mj-lt"/>
              </a:rPr>
              <a:t>- Cost / Labour / Time limitations</a:t>
            </a:r>
          </a:p>
          <a:p>
            <a:r>
              <a:rPr lang="en-GB" dirty="0">
                <a:solidFill>
                  <a:schemeClr val="accent6">
                    <a:lumMod val="10000"/>
                  </a:schemeClr>
                </a:solidFill>
                <a:latin typeface="+mj-lt"/>
              </a:rPr>
              <a:t>- Gene body coverage: 5’/ 3’ biased or full-length?</a:t>
            </a:r>
          </a:p>
          <a:p>
            <a:r>
              <a:rPr lang="en-GB" dirty="0">
                <a:solidFill>
                  <a:schemeClr val="accent6">
                    <a:lumMod val="10000"/>
                  </a:schemeClr>
                </a:solidFill>
                <a:latin typeface="+mj-lt"/>
              </a:rPr>
              <a:t>- UMI vs no-UMI</a:t>
            </a:r>
          </a:p>
          <a:p>
            <a:r>
              <a:rPr lang="en-GB" dirty="0">
                <a:solidFill>
                  <a:schemeClr val="accent6">
                    <a:lumMod val="10000"/>
                  </a:schemeClr>
                </a:solidFill>
                <a:latin typeface="+mj-lt"/>
              </a:rPr>
              <a:t>- Sequencing depth per cell</a:t>
            </a:r>
          </a:p>
          <a:p>
            <a:endParaRPr lang="en-GB" dirty="0">
              <a:solidFill>
                <a:schemeClr val="accent6">
                  <a:lumMod val="10000"/>
                </a:schemeClr>
              </a:solidFill>
              <a:latin typeface="+mj-lt"/>
            </a:endParaRPr>
          </a:p>
          <a:p>
            <a:pPr>
              <a:spcAft>
                <a:spcPts val="1600"/>
              </a:spcAft>
            </a:pPr>
            <a:r>
              <a:rPr lang="en-GB" sz="2400" b="1" u="sng" dirty="0">
                <a:solidFill>
                  <a:schemeClr val="accent6">
                    <a:lumMod val="10000"/>
                  </a:schemeClr>
                </a:solidFill>
                <a:latin typeface="+mj-lt"/>
              </a:rPr>
              <a:t>Examples:</a:t>
            </a:r>
          </a:p>
          <a:p>
            <a:pPr marL="171450" indent="-171450">
              <a:buFontTx/>
              <a:buChar char="-"/>
            </a:pPr>
            <a:r>
              <a:rPr lang="en-GB" dirty="0">
                <a:solidFill>
                  <a:schemeClr val="accent6">
                    <a:lumMod val="10000"/>
                  </a:schemeClr>
                </a:solidFill>
                <a:latin typeface="+mj-lt"/>
              </a:rPr>
              <a:t>If you sample is fairly homogeneous – bulk </a:t>
            </a:r>
            <a:r>
              <a:rPr lang="en-GB" dirty="0" err="1">
                <a:solidFill>
                  <a:schemeClr val="accent6">
                    <a:lumMod val="10000"/>
                  </a:schemeClr>
                </a:solidFill>
                <a:latin typeface="+mj-lt"/>
              </a:rPr>
              <a:t>RNAseq</a:t>
            </a:r>
            <a:endParaRPr lang="en-GB" dirty="0">
              <a:solidFill>
                <a:schemeClr val="accent6">
                  <a:lumMod val="10000"/>
                </a:schemeClr>
              </a:solidFill>
              <a:latin typeface="+mj-lt"/>
            </a:endParaRPr>
          </a:p>
          <a:p>
            <a:pPr marL="171450" indent="-171450">
              <a:buFontTx/>
              <a:buChar char="-"/>
            </a:pPr>
            <a:r>
              <a:rPr lang="en-GB" dirty="0">
                <a:solidFill>
                  <a:schemeClr val="accent6">
                    <a:lumMod val="10000"/>
                  </a:schemeClr>
                </a:solidFill>
                <a:latin typeface="+mj-lt"/>
              </a:rPr>
              <a:t>If your sample is limited in cell number – plate-based method</a:t>
            </a:r>
          </a:p>
          <a:p>
            <a:pPr marL="171450" indent="-171450">
              <a:buFontTx/>
              <a:buChar char="-"/>
            </a:pPr>
            <a:r>
              <a:rPr lang="en-GB" dirty="0">
                <a:solidFill>
                  <a:schemeClr val="accent6">
                    <a:lumMod val="10000"/>
                  </a:schemeClr>
                </a:solidFill>
                <a:latin typeface="+mj-lt"/>
              </a:rPr>
              <a:t>If you want re-annotate the transcriptome and discover new isoforms – full-length coverage (SMART-seq2, </a:t>
            </a:r>
            <a:r>
              <a:rPr lang="en-GB" dirty="0" err="1">
                <a:solidFill>
                  <a:schemeClr val="accent6">
                    <a:lumMod val="10000"/>
                  </a:schemeClr>
                </a:solidFill>
                <a:latin typeface="+mj-lt"/>
              </a:rPr>
              <a:t>seqWell</a:t>
            </a:r>
            <a:r>
              <a:rPr lang="en-GB" dirty="0">
                <a:solidFill>
                  <a:schemeClr val="accent6">
                    <a:lumMod val="10000"/>
                  </a:schemeClr>
                </a:solidFill>
                <a:latin typeface="+mj-lt"/>
              </a:rPr>
              <a:t>) </a:t>
            </a:r>
          </a:p>
          <a:p>
            <a:pPr marL="171450" indent="-171450">
              <a:buFontTx/>
              <a:buChar char="-"/>
            </a:pPr>
            <a:r>
              <a:rPr lang="en-GB" dirty="0">
                <a:solidFill>
                  <a:schemeClr val="accent6">
                    <a:lumMod val="10000"/>
                  </a:schemeClr>
                </a:solidFill>
                <a:latin typeface="+mj-lt"/>
              </a:rPr>
              <a:t>If you are looking to classify all cell types in a diverse tissue - high throughput</a:t>
            </a:r>
          </a:p>
          <a:p>
            <a:pPr marL="171450" indent="-171450">
              <a:buFontTx/>
              <a:buChar char="-"/>
            </a:pPr>
            <a:r>
              <a:rPr lang="en-GB" dirty="0">
                <a:solidFill>
                  <a:schemeClr val="accent6">
                    <a:lumMod val="10000"/>
                  </a:schemeClr>
                </a:solidFill>
                <a:latin typeface="+mj-lt"/>
              </a:rPr>
              <a:t>If you have only archival human samples – nuclei isolation</a:t>
            </a:r>
            <a:br>
              <a:rPr lang="en-GB" dirty="0">
                <a:solidFill>
                  <a:schemeClr val="accent6">
                    <a:lumMod val="10000"/>
                  </a:schemeClr>
                </a:solidFill>
                <a:latin typeface="+mj-lt"/>
              </a:rPr>
            </a:br>
            <a:endParaRPr lang="en-GB" dirty="0">
              <a:solidFill>
                <a:schemeClr val="accent6">
                  <a:lumMod val="10000"/>
                </a:schemeClr>
              </a:solidFill>
              <a:latin typeface="+mj-lt"/>
            </a:endParaRPr>
          </a:p>
        </p:txBody>
      </p:sp>
    </p:spTree>
    <p:extLst>
      <p:ext uri="{BB962C8B-B14F-4D97-AF65-F5344CB8AC3E}">
        <p14:creationId xmlns:p14="http://schemas.microsoft.com/office/powerpoint/2010/main" val="521768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C9082-80DD-4248-A6AF-2659B62030AB}"/>
              </a:ext>
            </a:extLst>
          </p:cNvPr>
          <p:cNvSpPr>
            <a:spLocks noGrp="1"/>
          </p:cNvSpPr>
          <p:nvPr>
            <p:ph type="title"/>
          </p:nvPr>
        </p:nvSpPr>
        <p:spPr>
          <a:xfrm>
            <a:off x="838200" y="-5579"/>
            <a:ext cx="10515600" cy="1325563"/>
          </a:xfrm>
        </p:spPr>
        <p:txBody>
          <a:bodyPr/>
          <a:lstStyle/>
          <a:p>
            <a:r>
              <a:rPr lang="en-US" dirty="0"/>
              <a:t>Experimental design</a:t>
            </a:r>
          </a:p>
        </p:txBody>
      </p:sp>
      <p:sp>
        <p:nvSpPr>
          <p:cNvPr id="3" name="TextBox 2">
            <a:extLst>
              <a:ext uri="{FF2B5EF4-FFF2-40B4-BE49-F238E27FC236}">
                <a16:creationId xmlns:a16="http://schemas.microsoft.com/office/drawing/2014/main" id="{CA375455-4CF5-4646-8967-387300BE7AF9}"/>
              </a:ext>
            </a:extLst>
          </p:cNvPr>
          <p:cNvSpPr txBox="1"/>
          <p:nvPr/>
        </p:nvSpPr>
        <p:spPr>
          <a:xfrm>
            <a:off x="630195" y="1099747"/>
            <a:ext cx="10972800" cy="5632311"/>
          </a:xfrm>
          <a:prstGeom prst="rect">
            <a:avLst/>
          </a:prstGeom>
          <a:noFill/>
        </p:spPr>
        <p:txBody>
          <a:bodyPr wrap="square" rtlCol="0">
            <a:spAutoFit/>
          </a:bodyPr>
          <a:lstStyle/>
          <a:p>
            <a:r>
              <a:rPr lang="en-US" b="1" dirty="0"/>
              <a:t>Firstly, what is the question?</a:t>
            </a:r>
          </a:p>
          <a:p>
            <a:pPr marL="285750" indent="-285750">
              <a:buFont typeface="Arial" panose="020B0604020202020204" pitchFamily="34" charset="0"/>
              <a:buChar char="•"/>
            </a:pPr>
            <a:r>
              <a:rPr lang="en-US" dirty="0"/>
              <a:t>Classifying the different cell types in a sample?</a:t>
            </a:r>
          </a:p>
          <a:p>
            <a:pPr marL="285750" indent="-285750">
              <a:buFont typeface="Arial" panose="020B0604020202020204" pitchFamily="34" charset="0"/>
              <a:buChar char="•"/>
            </a:pPr>
            <a:r>
              <a:rPr lang="en-US" dirty="0"/>
              <a:t>Rare/novel cell population?</a:t>
            </a:r>
          </a:p>
          <a:p>
            <a:pPr marL="285750" indent="-285750">
              <a:buFont typeface="Arial" panose="020B0604020202020204" pitchFamily="34" charset="0"/>
              <a:buChar char="•"/>
            </a:pPr>
            <a:r>
              <a:rPr lang="en-US" dirty="0"/>
              <a:t>Gene expression differences between particular cell types in different individuals/conditions?</a:t>
            </a:r>
          </a:p>
          <a:p>
            <a:pPr marL="285750" indent="-285750">
              <a:buFont typeface="Arial" panose="020B0604020202020204" pitchFamily="34" charset="0"/>
              <a:buChar char="•"/>
            </a:pPr>
            <a:r>
              <a:rPr lang="en-US" dirty="0"/>
              <a:t>Changes in cell number between conditions?</a:t>
            </a:r>
          </a:p>
          <a:p>
            <a:pPr marL="285750" indent="-285750">
              <a:buFont typeface="Arial" panose="020B0604020202020204" pitchFamily="34" charset="0"/>
              <a:buChar char="•"/>
            </a:pPr>
            <a:r>
              <a:rPr lang="en-US" dirty="0"/>
              <a:t>Changes in expression through development?</a:t>
            </a:r>
          </a:p>
          <a:p>
            <a:endParaRPr lang="en-US" dirty="0"/>
          </a:p>
          <a:p>
            <a:r>
              <a:rPr lang="en-US" b="1" dirty="0"/>
              <a:t>Replication</a:t>
            </a:r>
          </a:p>
          <a:p>
            <a:pPr marL="285750" indent="-285750">
              <a:buFont typeface="Arial" panose="020B0604020202020204" pitchFamily="34" charset="0"/>
              <a:buChar char="•"/>
            </a:pPr>
            <a:r>
              <a:rPr lang="en-US" dirty="0"/>
              <a:t>For some questions good replication is essential. For others it is advised.</a:t>
            </a:r>
          </a:p>
          <a:p>
            <a:pPr marL="285750" indent="-285750">
              <a:buFont typeface="Arial" panose="020B0604020202020204" pitchFamily="34" charset="0"/>
              <a:buChar char="•"/>
            </a:pPr>
            <a:r>
              <a:rPr lang="en-US" dirty="0"/>
              <a:t>The best statistical approaches for DE in </a:t>
            </a:r>
            <a:r>
              <a:rPr lang="en-US" dirty="0" err="1"/>
              <a:t>scRNA</a:t>
            </a:r>
            <a:r>
              <a:rPr lang="en-US" dirty="0"/>
              <a:t>-seq are the same as for bulk, so ideally triplicates.</a:t>
            </a:r>
          </a:p>
          <a:p>
            <a:pPr marL="285750" indent="-285750">
              <a:buFont typeface="Arial" panose="020B0604020202020204" pitchFamily="34" charset="0"/>
              <a:buChar char="•"/>
            </a:pPr>
            <a:r>
              <a:rPr lang="en-US" dirty="0"/>
              <a:t>The appropriate way to make replicates depends on your experiment and you should consult a bioinformatician to help with experimental design</a:t>
            </a:r>
          </a:p>
          <a:p>
            <a:endParaRPr lang="en-US" dirty="0"/>
          </a:p>
          <a:p>
            <a:r>
              <a:rPr lang="en-US" b="1" dirty="0"/>
              <a:t>How many cells per samples?</a:t>
            </a:r>
          </a:p>
          <a:p>
            <a:pPr marL="285750" indent="-285750">
              <a:buFont typeface="Arial" panose="020B0604020202020204" pitchFamily="34" charset="0"/>
              <a:buChar char="•"/>
            </a:pPr>
            <a:r>
              <a:rPr lang="en-US" dirty="0"/>
              <a:t>How rare is your rarest cell type of interest? How many cells might you need to compare cell numbers/gene expression levels in these cells?</a:t>
            </a:r>
          </a:p>
          <a:p>
            <a:pPr marL="285750" indent="-285750">
              <a:buFont typeface="Arial" panose="020B0604020202020204" pitchFamily="34" charset="0"/>
              <a:buChar char="•"/>
            </a:pPr>
            <a:r>
              <a:rPr lang="en-US" dirty="0" err="1"/>
              <a:t>N.b.</a:t>
            </a:r>
            <a:r>
              <a:rPr lang="en-US" dirty="0"/>
              <a:t> the number of cells going into the experiment is much more than you will get out!</a:t>
            </a:r>
          </a:p>
          <a:p>
            <a:endParaRPr lang="en-US" dirty="0"/>
          </a:p>
          <a:p>
            <a:r>
              <a:rPr lang="en-US" b="1" dirty="0"/>
              <a:t>Sequencing depth</a:t>
            </a:r>
          </a:p>
          <a:p>
            <a:pPr marL="285750" indent="-285750">
              <a:buFont typeface="Arial" panose="020B0604020202020204" pitchFamily="34" charset="0"/>
              <a:buChar char="•"/>
            </a:pPr>
            <a:r>
              <a:rPr lang="en-US" dirty="0"/>
              <a:t>Aim for 100,000 reads per cell</a:t>
            </a:r>
          </a:p>
        </p:txBody>
      </p:sp>
      <p:sp>
        <p:nvSpPr>
          <p:cNvPr id="4" name="TextBox 3">
            <a:extLst>
              <a:ext uri="{FF2B5EF4-FFF2-40B4-BE49-F238E27FC236}">
                <a16:creationId xmlns:a16="http://schemas.microsoft.com/office/drawing/2014/main" id="{C7E97D02-9BCB-F246-95DE-E990425D7FFF}"/>
              </a:ext>
            </a:extLst>
          </p:cNvPr>
          <p:cNvSpPr txBox="1"/>
          <p:nvPr/>
        </p:nvSpPr>
        <p:spPr>
          <a:xfrm>
            <a:off x="9761835" y="1902931"/>
            <a:ext cx="2298360" cy="369332"/>
          </a:xfrm>
          <a:prstGeom prst="rect">
            <a:avLst/>
          </a:prstGeom>
          <a:noFill/>
        </p:spPr>
        <p:txBody>
          <a:bodyPr wrap="square" rtlCol="0">
            <a:spAutoFit/>
          </a:bodyPr>
          <a:lstStyle/>
          <a:p>
            <a:r>
              <a:rPr lang="en-US" dirty="0">
                <a:solidFill>
                  <a:srgbClr val="FF0000"/>
                </a:solidFill>
              </a:rPr>
              <a:t>Replication essential</a:t>
            </a:r>
          </a:p>
        </p:txBody>
      </p:sp>
      <p:sp>
        <p:nvSpPr>
          <p:cNvPr id="5" name="TextBox 4">
            <a:extLst>
              <a:ext uri="{FF2B5EF4-FFF2-40B4-BE49-F238E27FC236}">
                <a16:creationId xmlns:a16="http://schemas.microsoft.com/office/drawing/2014/main" id="{072018F2-85E8-7C4E-82A5-E025FCC5E276}"/>
              </a:ext>
            </a:extLst>
          </p:cNvPr>
          <p:cNvSpPr txBox="1"/>
          <p:nvPr/>
        </p:nvSpPr>
        <p:spPr>
          <a:xfrm>
            <a:off x="9761835" y="2190156"/>
            <a:ext cx="2137722" cy="369332"/>
          </a:xfrm>
          <a:prstGeom prst="rect">
            <a:avLst/>
          </a:prstGeom>
          <a:noFill/>
        </p:spPr>
        <p:txBody>
          <a:bodyPr wrap="square" rtlCol="0">
            <a:spAutoFit/>
          </a:bodyPr>
          <a:lstStyle/>
          <a:p>
            <a:r>
              <a:rPr lang="en-US" dirty="0">
                <a:solidFill>
                  <a:srgbClr val="FF0000"/>
                </a:solidFill>
              </a:rPr>
              <a:t>Replication essential</a:t>
            </a:r>
          </a:p>
        </p:txBody>
      </p:sp>
      <p:sp>
        <p:nvSpPr>
          <p:cNvPr id="7" name="TextBox 6">
            <a:extLst>
              <a:ext uri="{FF2B5EF4-FFF2-40B4-BE49-F238E27FC236}">
                <a16:creationId xmlns:a16="http://schemas.microsoft.com/office/drawing/2014/main" id="{33D01748-2BD6-EB40-95D3-AFF937AB22BD}"/>
              </a:ext>
            </a:extLst>
          </p:cNvPr>
          <p:cNvSpPr txBox="1"/>
          <p:nvPr/>
        </p:nvSpPr>
        <p:spPr>
          <a:xfrm>
            <a:off x="9761835" y="1348807"/>
            <a:ext cx="2298360" cy="369332"/>
          </a:xfrm>
          <a:prstGeom prst="rect">
            <a:avLst/>
          </a:prstGeom>
          <a:noFill/>
        </p:spPr>
        <p:txBody>
          <a:bodyPr wrap="square" rtlCol="0">
            <a:spAutoFit/>
          </a:bodyPr>
          <a:lstStyle/>
          <a:p>
            <a:r>
              <a:rPr lang="en-US" dirty="0">
                <a:solidFill>
                  <a:schemeClr val="accent2"/>
                </a:solidFill>
              </a:rPr>
              <a:t>Replication advised</a:t>
            </a:r>
          </a:p>
        </p:txBody>
      </p:sp>
      <p:sp>
        <p:nvSpPr>
          <p:cNvPr id="8" name="TextBox 7">
            <a:extLst>
              <a:ext uri="{FF2B5EF4-FFF2-40B4-BE49-F238E27FC236}">
                <a16:creationId xmlns:a16="http://schemas.microsoft.com/office/drawing/2014/main" id="{1DBD779C-E3AB-5D4C-BB91-9632CAFD64AC}"/>
              </a:ext>
            </a:extLst>
          </p:cNvPr>
          <p:cNvSpPr txBox="1"/>
          <p:nvPr/>
        </p:nvSpPr>
        <p:spPr>
          <a:xfrm>
            <a:off x="9765952" y="1637133"/>
            <a:ext cx="2298360" cy="369332"/>
          </a:xfrm>
          <a:prstGeom prst="rect">
            <a:avLst/>
          </a:prstGeom>
          <a:noFill/>
        </p:spPr>
        <p:txBody>
          <a:bodyPr wrap="square" rtlCol="0">
            <a:spAutoFit/>
          </a:bodyPr>
          <a:lstStyle/>
          <a:p>
            <a:r>
              <a:rPr lang="en-US" dirty="0">
                <a:solidFill>
                  <a:schemeClr val="accent2"/>
                </a:solidFill>
              </a:rPr>
              <a:t>Replication advised</a:t>
            </a:r>
          </a:p>
        </p:txBody>
      </p:sp>
      <p:sp>
        <p:nvSpPr>
          <p:cNvPr id="9" name="TextBox 8">
            <a:extLst>
              <a:ext uri="{FF2B5EF4-FFF2-40B4-BE49-F238E27FC236}">
                <a16:creationId xmlns:a16="http://schemas.microsoft.com/office/drawing/2014/main" id="{9A6910B4-6284-9D41-8EB8-AB3B9D9D9345}"/>
              </a:ext>
            </a:extLst>
          </p:cNvPr>
          <p:cNvSpPr txBox="1"/>
          <p:nvPr/>
        </p:nvSpPr>
        <p:spPr>
          <a:xfrm>
            <a:off x="9761835" y="2465849"/>
            <a:ext cx="2298360" cy="369332"/>
          </a:xfrm>
          <a:prstGeom prst="rect">
            <a:avLst/>
          </a:prstGeom>
          <a:noFill/>
        </p:spPr>
        <p:txBody>
          <a:bodyPr wrap="square" rtlCol="0">
            <a:spAutoFit/>
          </a:bodyPr>
          <a:lstStyle/>
          <a:p>
            <a:r>
              <a:rPr lang="en-US" dirty="0">
                <a:solidFill>
                  <a:schemeClr val="accent2"/>
                </a:solidFill>
              </a:rPr>
              <a:t>Replication advised</a:t>
            </a:r>
          </a:p>
        </p:txBody>
      </p:sp>
    </p:spTree>
    <p:extLst>
      <p:ext uri="{BB962C8B-B14F-4D97-AF65-F5344CB8AC3E}">
        <p14:creationId xmlns:p14="http://schemas.microsoft.com/office/powerpoint/2010/main" val="3870525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95B70-EB7B-D745-A56D-BF287F05B2E9}"/>
              </a:ext>
            </a:extLst>
          </p:cNvPr>
          <p:cNvSpPr>
            <a:spLocks noGrp="1"/>
          </p:cNvSpPr>
          <p:nvPr>
            <p:ph type="title"/>
          </p:nvPr>
        </p:nvSpPr>
        <p:spPr/>
        <p:txBody>
          <a:bodyPr/>
          <a:lstStyle/>
          <a:p>
            <a:r>
              <a:rPr lang="en-US" dirty="0"/>
              <a:t>Analysis workflow</a:t>
            </a:r>
          </a:p>
        </p:txBody>
      </p:sp>
      <p:pic>
        <p:nvPicPr>
          <p:cNvPr id="4" name="Picture 3" descr="Graphical user interface, text, application, chat or text message&#10;&#10;Description automatically generated">
            <a:extLst>
              <a:ext uri="{FF2B5EF4-FFF2-40B4-BE49-F238E27FC236}">
                <a16:creationId xmlns:a16="http://schemas.microsoft.com/office/drawing/2014/main" id="{13404F0B-910F-174A-BC71-43A5E6838B67}"/>
              </a:ext>
            </a:extLst>
          </p:cNvPr>
          <p:cNvPicPr>
            <a:picLocks noChangeAspect="1"/>
          </p:cNvPicPr>
          <p:nvPr/>
        </p:nvPicPr>
        <p:blipFill>
          <a:blip r:embed="rId2"/>
          <a:stretch>
            <a:fillRect/>
          </a:stretch>
        </p:blipFill>
        <p:spPr>
          <a:xfrm>
            <a:off x="2546350" y="1501775"/>
            <a:ext cx="7099300" cy="4991100"/>
          </a:xfrm>
          <a:prstGeom prst="rect">
            <a:avLst/>
          </a:prstGeom>
        </p:spPr>
      </p:pic>
      <p:sp>
        <p:nvSpPr>
          <p:cNvPr id="5" name="TextBox 4">
            <a:extLst>
              <a:ext uri="{FF2B5EF4-FFF2-40B4-BE49-F238E27FC236}">
                <a16:creationId xmlns:a16="http://schemas.microsoft.com/office/drawing/2014/main" id="{4BAA1C6F-081B-BD48-8D5F-1E684004B851}"/>
              </a:ext>
            </a:extLst>
          </p:cNvPr>
          <p:cNvSpPr txBox="1"/>
          <p:nvPr/>
        </p:nvSpPr>
        <p:spPr>
          <a:xfrm>
            <a:off x="6610865" y="5548184"/>
            <a:ext cx="3435178" cy="1161535"/>
          </a:xfrm>
          <a:prstGeom prst="rect">
            <a:avLst/>
          </a:prstGeom>
          <a:solidFill>
            <a:schemeClr val="bg1"/>
          </a:solidFill>
        </p:spPr>
        <p:txBody>
          <a:bodyPr wrap="square" rtlCol="0">
            <a:spAutoFit/>
          </a:bodyPr>
          <a:lstStyle/>
          <a:p>
            <a:endParaRPr lang="en-US" dirty="0"/>
          </a:p>
        </p:txBody>
      </p:sp>
    </p:spTree>
    <p:extLst>
      <p:ext uri="{BB962C8B-B14F-4D97-AF65-F5344CB8AC3E}">
        <p14:creationId xmlns:p14="http://schemas.microsoft.com/office/powerpoint/2010/main" val="31683039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8E6F61B-136E-E54C-A006-456A276368EA}"/>
              </a:ext>
            </a:extLst>
          </p:cNvPr>
          <p:cNvPicPr>
            <a:picLocks noChangeAspect="1"/>
          </p:cNvPicPr>
          <p:nvPr/>
        </p:nvPicPr>
        <p:blipFill rotWithShape="1">
          <a:blip r:embed="rId2"/>
          <a:srcRect b="48572"/>
          <a:stretch/>
        </p:blipFill>
        <p:spPr>
          <a:xfrm>
            <a:off x="5126779" y="3931830"/>
            <a:ext cx="6693243" cy="1554400"/>
          </a:xfrm>
          <a:prstGeom prst="rect">
            <a:avLst/>
          </a:prstGeom>
        </p:spPr>
      </p:pic>
      <p:sp>
        <p:nvSpPr>
          <p:cNvPr id="2" name="Title 1">
            <a:extLst>
              <a:ext uri="{FF2B5EF4-FFF2-40B4-BE49-F238E27FC236}">
                <a16:creationId xmlns:a16="http://schemas.microsoft.com/office/drawing/2014/main" id="{BBA601D1-837B-8B44-BB82-9E5BCF3E2E53}"/>
              </a:ext>
            </a:extLst>
          </p:cNvPr>
          <p:cNvSpPr>
            <a:spLocks noGrp="1"/>
          </p:cNvSpPr>
          <p:nvPr>
            <p:ph type="title"/>
          </p:nvPr>
        </p:nvSpPr>
        <p:spPr>
          <a:xfrm>
            <a:off x="665205" y="-23542"/>
            <a:ext cx="10515600" cy="1325563"/>
          </a:xfrm>
        </p:spPr>
        <p:txBody>
          <a:bodyPr/>
          <a:lstStyle/>
          <a:p>
            <a:r>
              <a:rPr lang="en-US" dirty="0"/>
              <a:t>10X chromium library structure</a:t>
            </a:r>
          </a:p>
        </p:txBody>
      </p:sp>
      <p:sp>
        <p:nvSpPr>
          <p:cNvPr id="4" name="TextBox 3">
            <a:extLst>
              <a:ext uri="{FF2B5EF4-FFF2-40B4-BE49-F238E27FC236}">
                <a16:creationId xmlns:a16="http://schemas.microsoft.com/office/drawing/2014/main" id="{3C9A42FC-79FC-4041-A42C-4BE6B0B32EFF}"/>
              </a:ext>
            </a:extLst>
          </p:cNvPr>
          <p:cNvSpPr txBox="1"/>
          <p:nvPr/>
        </p:nvSpPr>
        <p:spPr>
          <a:xfrm>
            <a:off x="371978" y="1182736"/>
            <a:ext cx="7944116" cy="1477328"/>
          </a:xfrm>
          <a:prstGeom prst="rect">
            <a:avLst/>
          </a:prstGeom>
          <a:noFill/>
        </p:spPr>
        <p:txBody>
          <a:bodyPr wrap="square">
            <a:spAutoFit/>
          </a:bodyPr>
          <a:lstStyle/>
          <a:p>
            <a:r>
              <a:rPr lang="en-GB" sz="1800" dirty="0">
                <a:effectLst/>
                <a:latin typeface="OpenSans"/>
              </a:rPr>
              <a:t>The 10x library contains four pieces of information, in the form of DNA sequences: </a:t>
            </a:r>
            <a:endParaRPr lang="en-GB" dirty="0"/>
          </a:p>
          <a:p>
            <a:pPr marL="285750" indent="-285750">
              <a:buFont typeface="Arial" panose="020B0604020202020204" pitchFamily="34" charset="0"/>
              <a:buChar char="•"/>
            </a:pPr>
            <a:r>
              <a:rPr lang="en-GB" sz="1800" b="1" dirty="0">
                <a:effectLst/>
                <a:latin typeface="OpenSans"/>
              </a:rPr>
              <a:t>sample index </a:t>
            </a:r>
            <a:r>
              <a:rPr lang="en-GB" sz="1800" dirty="0">
                <a:effectLst/>
                <a:latin typeface="OpenSans"/>
              </a:rPr>
              <a:t>- identifies the library, with one or two indexes per sample</a:t>
            </a:r>
          </a:p>
          <a:p>
            <a:pPr marL="285750" indent="-285750">
              <a:buFont typeface="Arial" panose="020B0604020202020204" pitchFamily="34" charset="0"/>
              <a:buChar char="•"/>
            </a:pPr>
            <a:r>
              <a:rPr lang="en-GB" b="1" dirty="0">
                <a:latin typeface="OpenSans"/>
              </a:rPr>
              <a:t>1</a:t>
            </a:r>
            <a:r>
              <a:rPr lang="en-GB" sz="1800" b="1" dirty="0">
                <a:effectLst/>
                <a:latin typeface="OpenSans"/>
              </a:rPr>
              <a:t>0x barcode </a:t>
            </a:r>
            <a:r>
              <a:rPr lang="en-GB" sz="1800" dirty="0">
                <a:effectLst/>
                <a:latin typeface="OpenSans"/>
              </a:rPr>
              <a:t>- identifies the droplet in the library</a:t>
            </a:r>
            <a:endParaRPr lang="en-GB" dirty="0">
              <a:latin typeface="OpenSans"/>
            </a:endParaRPr>
          </a:p>
          <a:p>
            <a:pPr marL="285750" indent="-285750">
              <a:buFont typeface="Arial" panose="020B0604020202020204" pitchFamily="34" charset="0"/>
              <a:buChar char="•"/>
            </a:pPr>
            <a:r>
              <a:rPr lang="en-GB" sz="1800" b="1" dirty="0">
                <a:effectLst/>
                <a:latin typeface="OpenSans"/>
              </a:rPr>
              <a:t>UMI </a:t>
            </a:r>
            <a:r>
              <a:rPr lang="en-GB" sz="1800" dirty="0">
                <a:effectLst/>
                <a:latin typeface="OpenSans"/>
              </a:rPr>
              <a:t>- identifies the transcript molecule within a cell and gene</a:t>
            </a:r>
            <a:endParaRPr lang="en-GB" dirty="0">
              <a:latin typeface="OpenSans"/>
            </a:endParaRPr>
          </a:p>
          <a:p>
            <a:pPr marL="285750" indent="-285750">
              <a:buFont typeface="Arial" panose="020B0604020202020204" pitchFamily="34" charset="0"/>
              <a:buChar char="•"/>
            </a:pPr>
            <a:r>
              <a:rPr lang="en-GB" sz="1800" b="1" dirty="0">
                <a:effectLst/>
                <a:latin typeface="OpenSans"/>
              </a:rPr>
              <a:t>insert </a:t>
            </a:r>
            <a:r>
              <a:rPr lang="en-GB" sz="1800" dirty="0">
                <a:effectLst/>
                <a:latin typeface="OpenSans"/>
              </a:rPr>
              <a:t>- the transcript sequence </a:t>
            </a:r>
            <a:endParaRPr lang="en-GB" dirty="0"/>
          </a:p>
        </p:txBody>
      </p:sp>
      <p:sp>
        <p:nvSpPr>
          <p:cNvPr id="6" name="TextBox 5">
            <a:extLst>
              <a:ext uri="{FF2B5EF4-FFF2-40B4-BE49-F238E27FC236}">
                <a16:creationId xmlns:a16="http://schemas.microsoft.com/office/drawing/2014/main" id="{EEC1A6F9-B74D-BD4F-BFAB-71069AAFA2A6}"/>
              </a:ext>
            </a:extLst>
          </p:cNvPr>
          <p:cNvSpPr txBox="1"/>
          <p:nvPr/>
        </p:nvSpPr>
        <p:spPr>
          <a:xfrm>
            <a:off x="371978" y="2807384"/>
            <a:ext cx="6096000" cy="1754326"/>
          </a:xfrm>
          <a:prstGeom prst="rect">
            <a:avLst/>
          </a:prstGeom>
          <a:noFill/>
        </p:spPr>
        <p:txBody>
          <a:bodyPr wrap="square">
            <a:spAutoFit/>
          </a:bodyPr>
          <a:lstStyle/>
          <a:p>
            <a:r>
              <a:rPr lang="en-GB" sz="1800" dirty="0">
                <a:effectLst/>
                <a:latin typeface="OpenSans"/>
              </a:rPr>
              <a:t>The sequences for any given fragment will generally be delivered in 3 or 4 files: </a:t>
            </a:r>
            <a:endParaRPr lang="en-GB" dirty="0"/>
          </a:p>
          <a:p>
            <a:pPr marL="285750" indent="-285750">
              <a:buFont typeface="Arial" panose="020B0604020202020204" pitchFamily="34" charset="0"/>
              <a:buChar char="•"/>
            </a:pPr>
            <a:r>
              <a:rPr lang="en-GB" sz="1800" b="1" dirty="0">
                <a:effectLst/>
                <a:latin typeface="OpenSans"/>
              </a:rPr>
              <a:t>I1</a:t>
            </a:r>
            <a:r>
              <a:rPr lang="en-GB" sz="1800" dirty="0">
                <a:effectLst/>
                <a:latin typeface="OpenSans"/>
              </a:rPr>
              <a:t>: I7 sample index</a:t>
            </a:r>
            <a:endParaRPr lang="en-GB" dirty="0">
              <a:latin typeface="OpenSans"/>
            </a:endParaRPr>
          </a:p>
          <a:p>
            <a:pPr marL="285750" indent="-285750">
              <a:buFont typeface="Arial" panose="020B0604020202020204" pitchFamily="34" charset="0"/>
              <a:buChar char="•"/>
            </a:pPr>
            <a:r>
              <a:rPr lang="en-GB" sz="1800" b="1" dirty="0">
                <a:effectLst/>
                <a:latin typeface="OpenSans"/>
              </a:rPr>
              <a:t>I2</a:t>
            </a:r>
            <a:r>
              <a:rPr lang="en-GB" sz="1800" dirty="0">
                <a:effectLst/>
                <a:latin typeface="OpenSans"/>
              </a:rPr>
              <a:t>: I5 sample index if present (dual indexing only)</a:t>
            </a:r>
          </a:p>
          <a:p>
            <a:pPr marL="285750" indent="-285750">
              <a:buFont typeface="Arial" panose="020B0604020202020204" pitchFamily="34" charset="0"/>
              <a:buChar char="•"/>
            </a:pPr>
            <a:r>
              <a:rPr lang="en-GB" sz="1800" b="1" dirty="0">
                <a:effectLst/>
                <a:latin typeface="OpenSans"/>
              </a:rPr>
              <a:t>R1</a:t>
            </a:r>
            <a:r>
              <a:rPr lang="en-GB" sz="1800" dirty="0">
                <a:effectLst/>
                <a:latin typeface="OpenSans"/>
              </a:rPr>
              <a:t>: 10x barcode + UMI</a:t>
            </a:r>
            <a:endParaRPr lang="en-GB" dirty="0">
              <a:latin typeface="OpenSans"/>
            </a:endParaRPr>
          </a:p>
          <a:p>
            <a:pPr marL="285750" indent="-285750">
              <a:buFont typeface="Arial" panose="020B0604020202020204" pitchFamily="34" charset="0"/>
              <a:buChar char="•"/>
            </a:pPr>
            <a:r>
              <a:rPr lang="en-GB" sz="1800" b="1" dirty="0">
                <a:effectLst/>
                <a:latin typeface="OpenSans"/>
              </a:rPr>
              <a:t>R2</a:t>
            </a:r>
            <a:r>
              <a:rPr lang="en-GB" sz="1800" dirty="0">
                <a:effectLst/>
                <a:latin typeface="OpenSans"/>
              </a:rPr>
              <a:t>: insert sequence </a:t>
            </a:r>
            <a:endParaRPr lang="en-GB" dirty="0"/>
          </a:p>
        </p:txBody>
      </p:sp>
      <p:sp>
        <p:nvSpPr>
          <p:cNvPr id="10" name="TextBox 9">
            <a:extLst>
              <a:ext uri="{FF2B5EF4-FFF2-40B4-BE49-F238E27FC236}">
                <a16:creationId xmlns:a16="http://schemas.microsoft.com/office/drawing/2014/main" id="{E398424E-1FD4-224D-9C06-D1EFAAD546DD}"/>
              </a:ext>
            </a:extLst>
          </p:cNvPr>
          <p:cNvSpPr txBox="1"/>
          <p:nvPr/>
        </p:nvSpPr>
        <p:spPr>
          <a:xfrm>
            <a:off x="371978" y="5370501"/>
            <a:ext cx="6974750" cy="1477328"/>
          </a:xfrm>
          <a:prstGeom prst="rect">
            <a:avLst/>
          </a:prstGeom>
          <a:noFill/>
          <a:ln>
            <a:solidFill>
              <a:schemeClr val="tx1"/>
            </a:solidFill>
          </a:ln>
        </p:spPr>
        <p:txBody>
          <a:bodyPr wrap="square">
            <a:spAutoFit/>
          </a:bodyPr>
          <a:lstStyle/>
          <a:p>
            <a:r>
              <a:rPr lang="en-GB" dirty="0"/>
              <a:t>&lt;</a:t>
            </a:r>
            <a:r>
              <a:rPr lang="en-GB" dirty="0" err="1"/>
              <a:t>SampleName</a:t>
            </a:r>
            <a:r>
              <a:rPr lang="en-GB" dirty="0"/>
              <a:t>&gt;_S&lt;</a:t>
            </a:r>
            <a:r>
              <a:rPr lang="en-GB" dirty="0" err="1"/>
              <a:t>SampleNumber</a:t>
            </a:r>
            <a:r>
              <a:rPr lang="en-GB" dirty="0"/>
              <a:t>&gt;_L00&lt;Lane&gt;_&lt;Read&gt;_001.fastq.gz</a:t>
            </a:r>
          </a:p>
          <a:p>
            <a:r>
              <a:rPr lang="en-GB" dirty="0"/>
              <a:t>E.g.</a:t>
            </a:r>
          </a:p>
          <a:p>
            <a:r>
              <a:rPr lang="en-GB" dirty="0"/>
              <a:t>SRR9264343_S0_L001_I1_001.fastq.gz SRR9264343_S0_L001_R1_001.fastq.gz SRR9264343_S0_L001_R2_001.fastq.gz</a:t>
            </a:r>
            <a:endParaRPr lang="en-US" dirty="0"/>
          </a:p>
        </p:txBody>
      </p:sp>
    </p:spTree>
    <p:extLst>
      <p:ext uri="{BB962C8B-B14F-4D97-AF65-F5344CB8AC3E}">
        <p14:creationId xmlns:p14="http://schemas.microsoft.com/office/powerpoint/2010/main" val="20520709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95B70-EB7B-D745-A56D-BF287F05B2E9}"/>
              </a:ext>
            </a:extLst>
          </p:cNvPr>
          <p:cNvSpPr>
            <a:spLocks noGrp="1"/>
          </p:cNvSpPr>
          <p:nvPr>
            <p:ph type="title"/>
          </p:nvPr>
        </p:nvSpPr>
        <p:spPr>
          <a:xfrm>
            <a:off x="838200" y="122642"/>
            <a:ext cx="10515600" cy="1325563"/>
          </a:xfrm>
        </p:spPr>
        <p:txBody>
          <a:bodyPr/>
          <a:lstStyle/>
          <a:p>
            <a:r>
              <a:rPr lang="en-US" dirty="0"/>
              <a:t>Mapping and counting reads</a:t>
            </a:r>
          </a:p>
        </p:txBody>
      </p:sp>
      <p:sp>
        <p:nvSpPr>
          <p:cNvPr id="4" name="TextBox 3">
            <a:extLst>
              <a:ext uri="{FF2B5EF4-FFF2-40B4-BE49-F238E27FC236}">
                <a16:creationId xmlns:a16="http://schemas.microsoft.com/office/drawing/2014/main" id="{3C2D5E64-C43E-4A43-8DE8-280F96212589}"/>
              </a:ext>
            </a:extLst>
          </p:cNvPr>
          <p:cNvSpPr txBox="1"/>
          <p:nvPr/>
        </p:nvSpPr>
        <p:spPr>
          <a:xfrm>
            <a:off x="583041" y="1311225"/>
            <a:ext cx="3865392" cy="369332"/>
          </a:xfrm>
          <a:prstGeom prst="rect">
            <a:avLst/>
          </a:prstGeom>
          <a:noFill/>
        </p:spPr>
        <p:txBody>
          <a:bodyPr wrap="square" rtlCol="0">
            <a:spAutoFit/>
          </a:bodyPr>
          <a:lstStyle/>
          <a:p>
            <a:r>
              <a:rPr lang="en-US" b="1" dirty="0"/>
              <a:t>The reference sequence </a:t>
            </a:r>
            <a:r>
              <a:rPr lang="en-US" dirty="0"/>
              <a:t>– </a:t>
            </a:r>
            <a:r>
              <a:rPr lang="en-US" dirty="0" err="1"/>
              <a:t>fasta</a:t>
            </a:r>
            <a:r>
              <a:rPr lang="en-US" dirty="0"/>
              <a:t> format</a:t>
            </a:r>
          </a:p>
        </p:txBody>
      </p:sp>
      <p:sp>
        <p:nvSpPr>
          <p:cNvPr id="7" name="TextBox 6">
            <a:extLst>
              <a:ext uri="{FF2B5EF4-FFF2-40B4-BE49-F238E27FC236}">
                <a16:creationId xmlns:a16="http://schemas.microsoft.com/office/drawing/2014/main" id="{B8A1CDBD-E4E3-1E4F-A45D-AC36C2A11275}"/>
              </a:ext>
            </a:extLst>
          </p:cNvPr>
          <p:cNvSpPr txBox="1"/>
          <p:nvPr/>
        </p:nvSpPr>
        <p:spPr>
          <a:xfrm>
            <a:off x="5066270" y="1413103"/>
            <a:ext cx="6666256" cy="2308324"/>
          </a:xfrm>
          <a:prstGeom prst="rect">
            <a:avLst/>
          </a:prstGeom>
          <a:noFill/>
        </p:spPr>
        <p:txBody>
          <a:bodyPr wrap="square">
            <a:spAutoFit/>
          </a:bodyPr>
          <a:lstStyle/>
          <a:p>
            <a:r>
              <a:rPr lang="en-GB" b="0" i="0" dirty="0">
                <a:solidFill>
                  <a:srgbClr val="333333"/>
                </a:solidFill>
                <a:effectLst/>
                <a:latin typeface="Helvetica Neue" panose="02000503000000020004" pitchFamily="2" charset="0"/>
              </a:rPr>
              <a:t>There are two popular sources of assembly files: </a:t>
            </a:r>
          </a:p>
          <a:p>
            <a:r>
              <a:rPr lang="en-GB" b="0" i="0" dirty="0">
                <a:solidFill>
                  <a:srgbClr val="333333"/>
                </a:solidFill>
                <a:effectLst/>
                <a:latin typeface="Helvetica Neue" panose="02000503000000020004" pitchFamily="2" charset="0"/>
              </a:rPr>
              <a:t>UCSC (hg19, hg38, mm10, etc)</a:t>
            </a:r>
          </a:p>
          <a:p>
            <a:r>
              <a:rPr lang="en-GB" b="0" i="0" dirty="0">
                <a:solidFill>
                  <a:srgbClr val="333333"/>
                </a:solidFill>
                <a:effectLst/>
                <a:latin typeface="Helvetica Neue" panose="02000503000000020004" pitchFamily="2" charset="0"/>
              </a:rPr>
              <a:t>GRC (GRCh37, GRCh38, GRCm38). </a:t>
            </a:r>
          </a:p>
          <a:p>
            <a:endParaRPr lang="en-GB" b="0" i="0" dirty="0">
              <a:solidFill>
                <a:srgbClr val="333333"/>
              </a:solidFill>
              <a:effectLst/>
              <a:latin typeface="Helvetica Neue" panose="02000503000000020004" pitchFamily="2" charset="0"/>
            </a:endParaRPr>
          </a:p>
          <a:p>
            <a:r>
              <a:rPr lang="en-GB" b="0" i="0" dirty="0">
                <a:solidFill>
                  <a:srgbClr val="333333"/>
                </a:solidFill>
                <a:effectLst/>
                <a:latin typeface="Helvetica Neue" panose="02000503000000020004" pitchFamily="2" charset="0"/>
              </a:rPr>
              <a:t>Major releases of UCSC and GRC assemblies are matched in main chromosomes (e.g. chr1 from hg38 = chr1 from GRCh38), but differ in additional contigs and so-called ALT loci, which change between minor releases</a:t>
            </a:r>
            <a:endParaRPr lang="en-US" dirty="0"/>
          </a:p>
        </p:txBody>
      </p:sp>
      <p:sp>
        <p:nvSpPr>
          <p:cNvPr id="9" name="TextBox 8">
            <a:extLst>
              <a:ext uri="{FF2B5EF4-FFF2-40B4-BE49-F238E27FC236}">
                <a16:creationId xmlns:a16="http://schemas.microsoft.com/office/drawing/2014/main" id="{6BAC499F-10D4-AF4E-8AD9-149998976198}"/>
              </a:ext>
            </a:extLst>
          </p:cNvPr>
          <p:cNvSpPr txBox="1"/>
          <p:nvPr/>
        </p:nvSpPr>
        <p:spPr>
          <a:xfrm>
            <a:off x="5066270" y="3847640"/>
            <a:ext cx="6666256" cy="2862322"/>
          </a:xfrm>
          <a:prstGeom prst="rect">
            <a:avLst/>
          </a:prstGeom>
          <a:noFill/>
        </p:spPr>
        <p:txBody>
          <a:bodyPr wrap="square">
            <a:spAutoFit/>
          </a:bodyPr>
          <a:lstStyle/>
          <a:p>
            <a:r>
              <a:rPr lang="en-GB" b="0" i="0" dirty="0">
                <a:solidFill>
                  <a:srgbClr val="333333"/>
                </a:solidFill>
                <a:effectLst/>
                <a:latin typeface="Helvetica Neue" panose="02000503000000020004" pitchFamily="2" charset="0"/>
              </a:rPr>
              <a:t>Popular sources of human and mouse genome annotation are </a:t>
            </a:r>
            <a:r>
              <a:rPr lang="en-GB" b="0" i="0" u="none" strike="noStrike" dirty="0">
                <a:solidFill>
                  <a:srgbClr val="4183C4"/>
                </a:solidFill>
                <a:effectLst/>
                <a:latin typeface="Helvetica Neue" panose="02000503000000020004" pitchFamily="2" charset="0"/>
                <a:hlinkClick r:id="rId2"/>
              </a:rPr>
              <a:t>RefSeq</a:t>
            </a:r>
            <a:r>
              <a:rPr lang="en-GB" b="0" i="0" dirty="0">
                <a:solidFill>
                  <a:srgbClr val="333333"/>
                </a:solidFill>
                <a:effectLst/>
                <a:latin typeface="Helvetica Neue" panose="02000503000000020004" pitchFamily="2" charset="0"/>
              </a:rPr>
              <a:t>, </a:t>
            </a:r>
            <a:r>
              <a:rPr lang="en-GB" b="0" i="0" u="none" strike="noStrike" dirty="0">
                <a:solidFill>
                  <a:srgbClr val="4183C4"/>
                </a:solidFill>
                <a:effectLst/>
                <a:latin typeface="Helvetica Neue" panose="02000503000000020004" pitchFamily="2" charset="0"/>
                <a:hlinkClick r:id="rId3"/>
              </a:rPr>
              <a:t>ENSEMBL</a:t>
            </a:r>
            <a:r>
              <a:rPr lang="en-GB" b="0" i="0" dirty="0">
                <a:solidFill>
                  <a:srgbClr val="333333"/>
                </a:solidFill>
                <a:effectLst/>
                <a:latin typeface="Helvetica Neue" panose="02000503000000020004" pitchFamily="2" charset="0"/>
              </a:rPr>
              <a:t>, and </a:t>
            </a:r>
            <a:r>
              <a:rPr lang="en-GB" b="0" i="0" u="none" strike="noStrike" dirty="0">
                <a:solidFill>
                  <a:srgbClr val="4183C4"/>
                </a:solidFill>
                <a:effectLst/>
                <a:latin typeface="Helvetica Neue" panose="02000503000000020004" pitchFamily="2" charset="0"/>
                <a:hlinkClick r:id="rId4"/>
              </a:rPr>
              <a:t>GENCODE</a:t>
            </a:r>
            <a:r>
              <a:rPr lang="en-GB" b="0" i="0" dirty="0">
                <a:solidFill>
                  <a:srgbClr val="333333"/>
                </a:solidFill>
                <a:effectLst/>
                <a:latin typeface="Helvetica Neue" panose="02000503000000020004" pitchFamily="2" charset="0"/>
              </a:rPr>
              <a:t>. </a:t>
            </a:r>
            <a:r>
              <a:rPr lang="en-GB" b="0" i="0" dirty="0" err="1">
                <a:solidFill>
                  <a:srgbClr val="333333"/>
                </a:solidFill>
                <a:effectLst/>
                <a:latin typeface="Helvetica Neue" panose="02000503000000020004" pitchFamily="2" charset="0"/>
              </a:rPr>
              <a:t>RefSeq</a:t>
            </a:r>
            <a:r>
              <a:rPr lang="en-GB" b="0" i="0" dirty="0">
                <a:solidFill>
                  <a:srgbClr val="333333"/>
                </a:solidFill>
                <a:effectLst/>
                <a:latin typeface="Helvetica Neue" panose="02000503000000020004" pitchFamily="2" charset="0"/>
              </a:rPr>
              <a:t> is the most conservative of the three, and tends to have the fewest annotated transcripts per gene. </a:t>
            </a:r>
            <a:r>
              <a:rPr lang="en-GB" b="0" i="0" dirty="0" err="1">
                <a:solidFill>
                  <a:srgbClr val="333333"/>
                </a:solidFill>
                <a:effectLst/>
                <a:latin typeface="Helvetica Neue" panose="02000503000000020004" pitchFamily="2" charset="0"/>
              </a:rPr>
              <a:t>RefSeq</a:t>
            </a:r>
            <a:r>
              <a:rPr lang="en-GB" b="0" i="0" dirty="0">
                <a:solidFill>
                  <a:srgbClr val="333333"/>
                </a:solidFill>
                <a:effectLst/>
                <a:latin typeface="Helvetica Neue" panose="02000503000000020004" pitchFamily="2" charset="0"/>
              </a:rPr>
              <a:t> transcript IDs start with NM_ or NR, e.g. </a:t>
            </a:r>
            <a:r>
              <a:rPr lang="en-GB" b="1" i="0" dirty="0">
                <a:solidFill>
                  <a:srgbClr val="333333"/>
                </a:solidFill>
                <a:effectLst/>
                <a:latin typeface="Helvetica Neue" panose="02000503000000020004" pitchFamily="2" charset="0"/>
              </a:rPr>
              <a:t>NM_12345</a:t>
            </a:r>
            <a:r>
              <a:rPr lang="en-GB" b="0" i="0" dirty="0">
                <a:solidFill>
                  <a:srgbClr val="333333"/>
                </a:solidFill>
                <a:effectLst/>
                <a:latin typeface="Helvetica Neue" panose="02000503000000020004" pitchFamily="2" charset="0"/>
              </a:rPr>
              <a:t>. </a:t>
            </a:r>
          </a:p>
          <a:p>
            <a:endParaRPr lang="en-GB" b="0" i="0" dirty="0">
              <a:solidFill>
                <a:srgbClr val="333333"/>
              </a:solidFill>
              <a:effectLst/>
              <a:latin typeface="Helvetica Neue" panose="02000503000000020004" pitchFamily="2" charset="0"/>
            </a:endParaRPr>
          </a:p>
          <a:p>
            <a:r>
              <a:rPr lang="en-GB" b="0" i="0" dirty="0">
                <a:solidFill>
                  <a:srgbClr val="333333"/>
                </a:solidFill>
                <a:effectLst/>
                <a:latin typeface="Helvetica Neue" panose="02000503000000020004" pitchFamily="2" charset="0"/>
              </a:rPr>
              <a:t>ENSEMBL and GENCODE are very similar to each other and can be used interchangeably for our purposes. Gene names in these start with ENSG (for human) and ENSMUSG (for mouse); transcripts start with ENST and ENSMUST, respectively.</a:t>
            </a:r>
            <a:endParaRPr lang="en-US" dirty="0"/>
          </a:p>
        </p:txBody>
      </p:sp>
      <p:pic>
        <p:nvPicPr>
          <p:cNvPr id="2052" name="Picture 4" descr="7.1 FASTA and FASTQ formats | Computational Genomics with R">
            <a:extLst>
              <a:ext uri="{FF2B5EF4-FFF2-40B4-BE49-F238E27FC236}">
                <a16:creationId xmlns:a16="http://schemas.microsoft.com/office/drawing/2014/main" id="{1E3418F2-5B88-A84F-A703-F432EEC68CB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274" y="1712686"/>
            <a:ext cx="3432905" cy="113841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agat_sp_extract_sequences.pl — AGAT documentation">
            <a:extLst>
              <a:ext uri="{FF2B5EF4-FFF2-40B4-BE49-F238E27FC236}">
                <a16:creationId xmlns:a16="http://schemas.microsoft.com/office/drawing/2014/main" id="{7D6E6F94-CB2B-CF4D-A956-97A0C89AA7D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1148"/>
          <a:stretch/>
        </p:blipFill>
        <p:spPr bwMode="auto">
          <a:xfrm>
            <a:off x="583040" y="3168044"/>
            <a:ext cx="3445261" cy="158368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FASTQ Sequence Quality Format">
            <a:extLst>
              <a:ext uri="{FF2B5EF4-FFF2-40B4-BE49-F238E27FC236}">
                <a16:creationId xmlns:a16="http://schemas.microsoft.com/office/drawing/2014/main" id="{41344FFC-6107-884C-ABA1-D8835A9ED1D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1411" y="5185253"/>
            <a:ext cx="2631632" cy="1632958"/>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29FEBC07-0AF8-E743-B0B4-E2C158DEF434}"/>
              </a:ext>
            </a:extLst>
          </p:cNvPr>
          <p:cNvSpPr txBox="1"/>
          <p:nvPr/>
        </p:nvSpPr>
        <p:spPr>
          <a:xfrm>
            <a:off x="583040" y="2869140"/>
            <a:ext cx="3445261" cy="369332"/>
          </a:xfrm>
          <a:prstGeom prst="rect">
            <a:avLst/>
          </a:prstGeom>
          <a:noFill/>
        </p:spPr>
        <p:txBody>
          <a:bodyPr wrap="square">
            <a:spAutoFit/>
          </a:bodyPr>
          <a:lstStyle/>
          <a:p>
            <a:r>
              <a:rPr lang="en-US" b="1" dirty="0"/>
              <a:t>Reference annotation </a:t>
            </a:r>
            <a:r>
              <a:rPr lang="en-US" dirty="0"/>
              <a:t>– </a:t>
            </a:r>
            <a:r>
              <a:rPr lang="en-US" dirty="0" err="1"/>
              <a:t>gtf</a:t>
            </a:r>
            <a:r>
              <a:rPr lang="en-US" dirty="0"/>
              <a:t> format</a:t>
            </a:r>
          </a:p>
        </p:txBody>
      </p:sp>
      <p:sp>
        <p:nvSpPr>
          <p:cNvPr id="19" name="TextBox 18">
            <a:extLst>
              <a:ext uri="{FF2B5EF4-FFF2-40B4-BE49-F238E27FC236}">
                <a16:creationId xmlns:a16="http://schemas.microsoft.com/office/drawing/2014/main" id="{378BA180-55FC-D14B-A25C-2F3F90460311}"/>
              </a:ext>
            </a:extLst>
          </p:cNvPr>
          <p:cNvSpPr txBox="1"/>
          <p:nvPr/>
        </p:nvSpPr>
        <p:spPr>
          <a:xfrm>
            <a:off x="558330" y="4799365"/>
            <a:ext cx="2271367" cy="369332"/>
          </a:xfrm>
          <a:prstGeom prst="rect">
            <a:avLst/>
          </a:prstGeom>
          <a:noFill/>
        </p:spPr>
        <p:txBody>
          <a:bodyPr wrap="square">
            <a:spAutoFit/>
          </a:bodyPr>
          <a:lstStyle/>
          <a:p>
            <a:r>
              <a:rPr lang="en-US" b="1" dirty="0"/>
              <a:t>Reads</a:t>
            </a:r>
            <a:r>
              <a:rPr lang="en-US" dirty="0"/>
              <a:t> – </a:t>
            </a:r>
            <a:r>
              <a:rPr lang="en-US" dirty="0" err="1"/>
              <a:t>fastq</a:t>
            </a:r>
            <a:r>
              <a:rPr lang="en-US" dirty="0"/>
              <a:t> format</a:t>
            </a:r>
          </a:p>
        </p:txBody>
      </p:sp>
    </p:spTree>
    <p:extLst>
      <p:ext uri="{BB962C8B-B14F-4D97-AF65-F5344CB8AC3E}">
        <p14:creationId xmlns:p14="http://schemas.microsoft.com/office/powerpoint/2010/main" val="11471252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26890-4BB8-F947-9A2B-F583C6F39E30}"/>
              </a:ext>
            </a:extLst>
          </p:cNvPr>
          <p:cNvSpPr>
            <a:spLocks noGrp="1"/>
          </p:cNvSpPr>
          <p:nvPr>
            <p:ph type="title"/>
          </p:nvPr>
        </p:nvSpPr>
        <p:spPr/>
        <p:txBody>
          <a:bodyPr/>
          <a:lstStyle/>
          <a:p>
            <a:r>
              <a:rPr lang="en-US" dirty="0"/>
              <a:t>Mapping and counting reads</a:t>
            </a:r>
          </a:p>
        </p:txBody>
      </p:sp>
      <p:pic>
        <p:nvPicPr>
          <p:cNvPr id="3" name="Picture 2" descr="Typical read coverage in 3' and 5' 10x scRNA-seq experiments">
            <a:extLst>
              <a:ext uri="{FF2B5EF4-FFF2-40B4-BE49-F238E27FC236}">
                <a16:creationId xmlns:a16="http://schemas.microsoft.com/office/drawing/2014/main" id="{262EB131-EDFF-1642-86B4-4A05D550FB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3886" y="1690688"/>
            <a:ext cx="5878777" cy="3094778"/>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A: typical read coverage in a bulk RNA-seq or Smart-seq2 experiment; B: types of ambiguity that arise when reads are assigned to features">
            <a:extLst>
              <a:ext uri="{FF2B5EF4-FFF2-40B4-BE49-F238E27FC236}">
                <a16:creationId xmlns:a16="http://schemas.microsoft.com/office/drawing/2014/main" id="{D199D55B-AEAA-4749-8988-5378CAB5A76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0686"/>
          <a:stretch/>
        </p:blipFill>
        <p:spPr bwMode="auto">
          <a:xfrm>
            <a:off x="551935" y="1690688"/>
            <a:ext cx="4797176" cy="298552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477848B-375C-B94D-A457-0A7D9C5B3916}"/>
              </a:ext>
            </a:extLst>
          </p:cNvPr>
          <p:cNvSpPr txBox="1"/>
          <p:nvPr/>
        </p:nvSpPr>
        <p:spPr>
          <a:xfrm>
            <a:off x="2073193" y="4797980"/>
            <a:ext cx="1754659" cy="369332"/>
          </a:xfrm>
          <a:prstGeom prst="rect">
            <a:avLst/>
          </a:prstGeom>
          <a:noFill/>
        </p:spPr>
        <p:txBody>
          <a:bodyPr wrap="square" rtlCol="0">
            <a:spAutoFit/>
          </a:bodyPr>
          <a:lstStyle/>
          <a:p>
            <a:r>
              <a:rPr lang="en-US" dirty="0"/>
              <a:t>Bulk RNA-seq</a:t>
            </a:r>
          </a:p>
        </p:txBody>
      </p:sp>
      <p:sp>
        <p:nvSpPr>
          <p:cNvPr id="6" name="TextBox 5">
            <a:extLst>
              <a:ext uri="{FF2B5EF4-FFF2-40B4-BE49-F238E27FC236}">
                <a16:creationId xmlns:a16="http://schemas.microsoft.com/office/drawing/2014/main" id="{CE487630-2254-EB43-86AC-72CD9D724BC7}"/>
              </a:ext>
            </a:extLst>
          </p:cNvPr>
          <p:cNvSpPr txBox="1"/>
          <p:nvPr/>
        </p:nvSpPr>
        <p:spPr>
          <a:xfrm>
            <a:off x="7389339" y="4857576"/>
            <a:ext cx="2627870" cy="369332"/>
          </a:xfrm>
          <a:prstGeom prst="rect">
            <a:avLst/>
          </a:prstGeom>
          <a:noFill/>
        </p:spPr>
        <p:txBody>
          <a:bodyPr wrap="square" rtlCol="0">
            <a:spAutoFit/>
          </a:bodyPr>
          <a:lstStyle/>
          <a:p>
            <a:r>
              <a:rPr lang="en-US" dirty="0"/>
              <a:t>3’ and 5’ 10X </a:t>
            </a:r>
            <a:r>
              <a:rPr lang="en-US" dirty="0" err="1"/>
              <a:t>scRNA</a:t>
            </a:r>
            <a:r>
              <a:rPr lang="en-US" dirty="0"/>
              <a:t>-seq</a:t>
            </a:r>
          </a:p>
        </p:txBody>
      </p:sp>
      <p:sp>
        <p:nvSpPr>
          <p:cNvPr id="5" name="TextBox 4">
            <a:extLst>
              <a:ext uri="{FF2B5EF4-FFF2-40B4-BE49-F238E27FC236}">
                <a16:creationId xmlns:a16="http://schemas.microsoft.com/office/drawing/2014/main" id="{9D3CBA65-CBEE-D846-B7F5-E1F74BA956F0}"/>
              </a:ext>
            </a:extLst>
          </p:cNvPr>
          <p:cNvSpPr txBox="1"/>
          <p:nvPr/>
        </p:nvSpPr>
        <p:spPr>
          <a:xfrm>
            <a:off x="998154" y="6366301"/>
            <a:ext cx="3904735" cy="369332"/>
          </a:xfrm>
          <a:prstGeom prst="rect">
            <a:avLst/>
          </a:prstGeom>
          <a:noFill/>
        </p:spPr>
        <p:txBody>
          <a:bodyPr wrap="square" rtlCol="0">
            <a:spAutoFit/>
          </a:bodyPr>
          <a:lstStyle/>
          <a:p>
            <a:r>
              <a:rPr lang="en-US" dirty="0"/>
              <a:t>Mapped reads are stored in BAM files</a:t>
            </a:r>
          </a:p>
        </p:txBody>
      </p:sp>
      <p:sp>
        <p:nvSpPr>
          <p:cNvPr id="8" name="TextBox 7">
            <a:extLst>
              <a:ext uri="{FF2B5EF4-FFF2-40B4-BE49-F238E27FC236}">
                <a16:creationId xmlns:a16="http://schemas.microsoft.com/office/drawing/2014/main" id="{7DCEFAEA-454D-AE42-9E23-21ACFBA19ACA}"/>
              </a:ext>
            </a:extLst>
          </p:cNvPr>
          <p:cNvSpPr txBox="1"/>
          <p:nvPr/>
        </p:nvSpPr>
        <p:spPr>
          <a:xfrm>
            <a:off x="7289113" y="5657672"/>
            <a:ext cx="4239741" cy="369332"/>
          </a:xfrm>
          <a:prstGeom prst="rect">
            <a:avLst/>
          </a:prstGeom>
          <a:noFill/>
        </p:spPr>
        <p:txBody>
          <a:bodyPr wrap="square" rtlCol="0">
            <a:spAutoFit/>
          </a:bodyPr>
          <a:lstStyle/>
          <a:p>
            <a:r>
              <a:rPr lang="en-US" dirty="0"/>
              <a:t>Read counts are stored in a count matrix</a:t>
            </a:r>
          </a:p>
        </p:txBody>
      </p:sp>
      <p:pic>
        <p:nvPicPr>
          <p:cNvPr id="3076" name="Picture 4" descr="Samtools guide: learning how to filter and manipulate with SAM/BAM files |  by shilparaopradeep | Medium">
            <a:extLst>
              <a:ext uri="{FF2B5EF4-FFF2-40B4-BE49-F238E27FC236}">
                <a16:creationId xmlns:a16="http://schemas.microsoft.com/office/drawing/2014/main" id="{38CCB010-E4A1-A044-B21E-6F816D761B1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3259" b="37430"/>
          <a:stretch/>
        </p:blipFill>
        <p:spPr bwMode="auto">
          <a:xfrm>
            <a:off x="399114" y="5331289"/>
            <a:ext cx="5799965" cy="99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8640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4A7DF-B425-6B41-B134-000079EF63B7}"/>
              </a:ext>
            </a:extLst>
          </p:cNvPr>
          <p:cNvSpPr>
            <a:spLocks noGrp="1"/>
          </p:cNvSpPr>
          <p:nvPr>
            <p:ph type="title"/>
          </p:nvPr>
        </p:nvSpPr>
        <p:spPr/>
        <p:txBody>
          <a:bodyPr/>
          <a:lstStyle/>
          <a:p>
            <a:r>
              <a:rPr lang="en-US" dirty="0"/>
              <a:t>Cell Ranger outputs</a:t>
            </a:r>
          </a:p>
        </p:txBody>
      </p:sp>
      <p:pic>
        <p:nvPicPr>
          <p:cNvPr id="5" name="Picture 4" descr="Graphical user interface&#10;&#10;Description automatically generated">
            <a:extLst>
              <a:ext uri="{FF2B5EF4-FFF2-40B4-BE49-F238E27FC236}">
                <a16:creationId xmlns:a16="http://schemas.microsoft.com/office/drawing/2014/main" id="{E695478B-9C28-0247-AA46-35C6FAC259C0}"/>
              </a:ext>
            </a:extLst>
          </p:cNvPr>
          <p:cNvPicPr>
            <a:picLocks noChangeAspect="1"/>
          </p:cNvPicPr>
          <p:nvPr/>
        </p:nvPicPr>
        <p:blipFill>
          <a:blip r:embed="rId2"/>
          <a:stretch>
            <a:fillRect/>
          </a:stretch>
        </p:blipFill>
        <p:spPr>
          <a:xfrm>
            <a:off x="6329941" y="725491"/>
            <a:ext cx="5443820" cy="5205752"/>
          </a:xfrm>
          <a:prstGeom prst="rect">
            <a:avLst/>
          </a:prstGeom>
        </p:spPr>
      </p:pic>
      <p:pic>
        <p:nvPicPr>
          <p:cNvPr id="7" name="Picture 6" descr="Text&#10;&#10;Description automatically generated">
            <a:extLst>
              <a:ext uri="{FF2B5EF4-FFF2-40B4-BE49-F238E27FC236}">
                <a16:creationId xmlns:a16="http://schemas.microsoft.com/office/drawing/2014/main" id="{243E5B82-0537-5B41-8228-B91F205E71F0}"/>
              </a:ext>
            </a:extLst>
          </p:cNvPr>
          <p:cNvPicPr>
            <a:picLocks noChangeAspect="1"/>
          </p:cNvPicPr>
          <p:nvPr/>
        </p:nvPicPr>
        <p:blipFill>
          <a:blip r:embed="rId3"/>
          <a:stretch>
            <a:fillRect/>
          </a:stretch>
        </p:blipFill>
        <p:spPr>
          <a:xfrm>
            <a:off x="207935" y="1827211"/>
            <a:ext cx="5654126" cy="2991924"/>
          </a:xfrm>
          <a:prstGeom prst="rect">
            <a:avLst/>
          </a:prstGeom>
        </p:spPr>
      </p:pic>
    </p:spTree>
    <p:extLst>
      <p:ext uri="{BB962C8B-B14F-4D97-AF65-F5344CB8AC3E}">
        <p14:creationId xmlns:p14="http://schemas.microsoft.com/office/powerpoint/2010/main" val="3897339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9B2F3-F81B-0B42-A22D-715221B3F9C8}"/>
              </a:ext>
            </a:extLst>
          </p:cNvPr>
          <p:cNvSpPr>
            <a:spLocks noGrp="1"/>
          </p:cNvSpPr>
          <p:nvPr>
            <p:ph type="title"/>
          </p:nvPr>
        </p:nvSpPr>
        <p:spPr/>
        <p:txBody>
          <a:bodyPr/>
          <a:lstStyle/>
          <a:p>
            <a:r>
              <a:rPr lang="en-US" dirty="0"/>
              <a:t>Cell Ranger cell calling</a:t>
            </a:r>
          </a:p>
        </p:txBody>
      </p:sp>
      <p:pic>
        <p:nvPicPr>
          <p:cNvPr id="5" name="Picture 4" descr="Chart, line chart&#10;&#10;Description automatically generated">
            <a:extLst>
              <a:ext uri="{FF2B5EF4-FFF2-40B4-BE49-F238E27FC236}">
                <a16:creationId xmlns:a16="http://schemas.microsoft.com/office/drawing/2014/main" id="{2B97BF5B-0CF7-EA42-AF8F-4C936BC30D2C}"/>
              </a:ext>
            </a:extLst>
          </p:cNvPr>
          <p:cNvPicPr>
            <a:picLocks noChangeAspect="1"/>
          </p:cNvPicPr>
          <p:nvPr/>
        </p:nvPicPr>
        <p:blipFill>
          <a:blip r:embed="rId2"/>
          <a:stretch>
            <a:fillRect/>
          </a:stretch>
        </p:blipFill>
        <p:spPr>
          <a:xfrm>
            <a:off x="2222726" y="1618133"/>
            <a:ext cx="5870949" cy="5227557"/>
          </a:xfrm>
          <a:prstGeom prst="rect">
            <a:avLst/>
          </a:prstGeom>
        </p:spPr>
      </p:pic>
    </p:spTree>
    <p:extLst>
      <p:ext uri="{BB962C8B-B14F-4D97-AF65-F5344CB8AC3E}">
        <p14:creationId xmlns:p14="http://schemas.microsoft.com/office/powerpoint/2010/main" val="17468637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516FE-FB6D-7C47-862E-F9DB4537512F}"/>
              </a:ext>
            </a:extLst>
          </p:cNvPr>
          <p:cNvSpPr>
            <a:spLocks noGrp="1"/>
          </p:cNvSpPr>
          <p:nvPr>
            <p:ph type="title"/>
          </p:nvPr>
        </p:nvSpPr>
        <p:spPr/>
        <p:txBody>
          <a:bodyPr/>
          <a:lstStyle/>
          <a:p>
            <a:r>
              <a:rPr lang="en-US" dirty="0"/>
              <a:t>Quality Control - QC</a:t>
            </a:r>
          </a:p>
        </p:txBody>
      </p:sp>
      <p:sp>
        <p:nvSpPr>
          <p:cNvPr id="5" name="TextBox 4">
            <a:extLst>
              <a:ext uri="{FF2B5EF4-FFF2-40B4-BE49-F238E27FC236}">
                <a16:creationId xmlns:a16="http://schemas.microsoft.com/office/drawing/2014/main" id="{6D241A01-F5C5-7A42-9010-68330BE08CFE}"/>
              </a:ext>
            </a:extLst>
          </p:cNvPr>
          <p:cNvSpPr txBox="1"/>
          <p:nvPr/>
        </p:nvSpPr>
        <p:spPr>
          <a:xfrm>
            <a:off x="6921206" y="1855807"/>
            <a:ext cx="5135581" cy="3970318"/>
          </a:xfrm>
          <a:prstGeom prst="rect">
            <a:avLst/>
          </a:prstGeom>
          <a:noFill/>
        </p:spPr>
        <p:txBody>
          <a:bodyPr wrap="square">
            <a:spAutoFit/>
          </a:bodyPr>
          <a:lstStyle/>
          <a:p>
            <a:r>
              <a:rPr lang="en-GB" sz="1800" dirty="0">
                <a:effectLst/>
                <a:latin typeface="CairoFont-1-0"/>
              </a:rPr>
              <a:t>Aim of QC is:</a:t>
            </a:r>
          </a:p>
          <a:p>
            <a:endParaRPr lang="en-GB" dirty="0"/>
          </a:p>
          <a:p>
            <a:pPr marL="285750" indent="-285750">
              <a:buFont typeface="Arial" panose="020B0604020202020204" pitchFamily="34" charset="0"/>
              <a:buChar char="•"/>
            </a:pPr>
            <a:r>
              <a:rPr lang="en-GB" sz="1800" dirty="0">
                <a:effectLst/>
                <a:latin typeface="CairoFont-1-0"/>
              </a:rPr>
              <a:t>To remove undetected genes </a:t>
            </a:r>
            <a:endParaRPr lang="en-GB" dirty="0">
              <a:effectLst/>
            </a:endParaRPr>
          </a:p>
          <a:p>
            <a:pPr marL="285750" indent="-285750">
              <a:buFont typeface="Arial" panose="020B0604020202020204" pitchFamily="34" charset="0"/>
              <a:buChar char="•"/>
            </a:pPr>
            <a:r>
              <a:rPr lang="en-GB" sz="1800" dirty="0">
                <a:effectLst/>
                <a:latin typeface="CairoFont-1-0"/>
              </a:rPr>
              <a:t>To remove empty droplets </a:t>
            </a:r>
            <a:endParaRPr lang="en-GB" dirty="0">
              <a:effectLst/>
            </a:endParaRPr>
          </a:p>
          <a:p>
            <a:pPr marL="285750" indent="-285750">
              <a:buFont typeface="Arial" panose="020B0604020202020204" pitchFamily="34" charset="0"/>
              <a:buChar char="•"/>
            </a:pPr>
            <a:r>
              <a:rPr lang="en-GB" sz="1800" dirty="0">
                <a:effectLst/>
                <a:latin typeface="CairoFont-1-0"/>
              </a:rPr>
              <a:t>To remove droplets with dead cells </a:t>
            </a:r>
            <a:endParaRPr lang="en-GB" dirty="0">
              <a:effectLst/>
            </a:endParaRPr>
          </a:p>
          <a:p>
            <a:pPr marL="285750" indent="-285750">
              <a:buFont typeface="Arial" panose="020B0604020202020204" pitchFamily="34" charset="0"/>
              <a:buChar char="•"/>
            </a:pPr>
            <a:r>
              <a:rPr lang="en-GB" sz="1800" dirty="0">
                <a:effectLst/>
                <a:latin typeface="CairoFont-1-0"/>
              </a:rPr>
              <a:t>To remove Doublet/</a:t>
            </a:r>
            <a:r>
              <a:rPr lang="en-GB" sz="1800" dirty="0" err="1">
                <a:effectLst/>
                <a:latin typeface="CairoFont-1-0"/>
              </a:rPr>
              <a:t>multiplet</a:t>
            </a:r>
            <a:r>
              <a:rPr lang="en-GB" sz="1800" dirty="0">
                <a:effectLst/>
                <a:latin typeface="CairoFont-1-0"/>
              </a:rPr>
              <a:t> cells</a:t>
            </a:r>
            <a:endParaRPr lang="en-GB" dirty="0">
              <a:effectLst/>
            </a:endParaRPr>
          </a:p>
          <a:p>
            <a:pPr marL="285750" indent="-285750">
              <a:buFont typeface="Arial" panose="020B0604020202020204" pitchFamily="34" charset="0"/>
              <a:buChar char="•"/>
            </a:pPr>
            <a:r>
              <a:rPr lang="en-GB" sz="1800" dirty="0">
                <a:effectLst/>
                <a:latin typeface="CairoFont-1-0"/>
              </a:rPr>
              <a:t>Ultimately </a:t>
            </a:r>
            <a:r>
              <a:rPr lang="en-GB" dirty="0">
                <a:latin typeface="CairoFont-1-0"/>
              </a:rPr>
              <a:t>t</a:t>
            </a:r>
            <a:r>
              <a:rPr lang="en-GB" sz="1800" dirty="0">
                <a:effectLst/>
                <a:latin typeface="CairoFont-1-0"/>
              </a:rPr>
              <a:t>o filter the data to only include true cells that are of high quality </a:t>
            </a:r>
            <a:endParaRPr lang="en-GB" dirty="0">
              <a:effectLst/>
            </a:endParaRPr>
          </a:p>
          <a:p>
            <a:endParaRPr lang="en-GB" sz="1800" dirty="0">
              <a:effectLst/>
              <a:latin typeface="CairoFont-1-0"/>
            </a:endParaRPr>
          </a:p>
          <a:p>
            <a:r>
              <a:rPr lang="en-GB" sz="1800" dirty="0">
                <a:effectLst/>
                <a:latin typeface="CairoFont-1-0"/>
              </a:rPr>
              <a:t>This is achieved by </a:t>
            </a:r>
            <a:r>
              <a:rPr lang="en-GB" sz="1800" dirty="0"/>
              <a:t>a</a:t>
            </a:r>
            <a:r>
              <a:rPr lang="en-GB" dirty="0">
                <a:effectLst/>
                <a:latin typeface="CairoFont-1-0"/>
              </a:rPr>
              <a:t>pplying cut-offs on:</a:t>
            </a:r>
            <a:endParaRPr lang="en-GB" dirty="0">
              <a:latin typeface="CairoFont-3-0"/>
            </a:endParaRPr>
          </a:p>
          <a:p>
            <a:endParaRPr lang="en-GB" dirty="0">
              <a:effectLst/>
              <a:latin typeface="CairoFont-3-0"/>
            </a:endParaRPr>
          </a:p>
          <a:p>
            <a:pPr marL="342900" indent="-342900">
              <a:buFont typeface="+mj-lt"/>
              <a:buAutoNum type="arabicPeriod"/>
            </a:pPr>
            <a:r>
              <a:rPr lang="en-GB" dirty="0">
                <a:effectLst/>
                <a:latin typeface="CairoFont-1-0"/>
              </a:rPr>
              <a:t>Number of genes detected per cell</a:t>
            </a:r>
            <a:endParaRPr lang="en-GB" dirty="0">
              <a:latin typeface="CairoFont-1-0"/>
            </a:endParaRPr>
          </a:p>
          <a:p>
            <a:pPr marL="342900" indent="-342900">
              <a:buFont typeface="+mj-lt"/>
              <a:buAutoNum type="arabicPeriod"/>
            </a:pPr>
            <a:r>
              <a:rPr lang="en-GB" dirty="0">
                <a:effectLst/>
                <a:latin typeface="CairoFont-1-0"/>
              </a:rPr>
              <a:t>Percent of mitochondrial genes per cell</a:t>
            </a:r>
          </a:p>
          <a:p>
            <a:pPr marL="342900" indent="-342900">
              <a:buFont typeface="+mj-lt"/>
              <a:buAutoNum type="arabicPeriod"/>
            </a:pPr>
            <a:r>
              <a:rPr lang="en-GB" dirty="0">
                <a:effectLst/>
                <a:latin typeface="CairoFont-1-0"/>
              </a:rPr>
              <a:t>Number of UMIs/transcripts detected per cell </a:t>
            </a:r>
            <a:endParaRPr lang="en-GB" dirty="0">
              <a:effectLst/>
            </a:endParaRPr>
          </a:p>
        </p:txBody>
      </p:sp>
      <p:pic>
        <p:nvPicPr>
          <p:cNvPr id="7" name="Picture 6" descr="Graphical user interface, text, application, email&#10;&#10;Description automatically generated">
            <a:extLst>
              <a:ext uri="{FF2B5EF4-FFF2-40B4-BE49-F238E27FC236}">
                <a16:creationId xmlns:a16="http://schemas.microsoft.com/office/drawing/2014/main" id="{93E987E5-7628-394F-BE89-3C4C6A72D23C}"/>
              </a:ext>
            </a:extLst>
          </p:cNvPr>
          <p:cNvPicPr>
            <a:picLocks noChangeAspect="1"/>
          </p:cNvPicPr>
          <p:nvPr/>
        </p:nvPicPr>
        <p:blipFill rotWithShape="1">
          <a:blip r:embed="rId2"/>
          <a:srcRect r="32368"/>
          <a:stretch/>
        </p:blipFill>
        <p:spPr>
          <a:xfrm>
            <a:off x="135213" y="1847009"/>
            <a:ext cx="5585965" cy="4645866"/>
          </a:xfrm>
          <a:prstGeom prst="rect">
            <a:avLst/>
          </a:prstGeom>
        </p:spPr>
      </p:pic>
      <p:pic>
        <p:nvPicPr>
          <p:cNvPr id="8" name="Picture 7" descr="Graphical user interface, text, application, email&#10;&#10;Description automatically generated">
            <a:extLst>
              <a:ext uri="{FF2B5EF4-FFF2-40B4-BE49-F238E27FC236}">
                <a16:creationId xmlns:a16="http://schemas.microsoft.com/office/drawing/2014/main" id="{A9A64F5A-B19A-4F41-B80E-DD134A3178E9}"/>
              </a:ext>
            </a:extLst>
          </p:cNvPr>
          <p:cNvPicPr>
            <a:picLocks noChangeAspect="1"/>
          </p:cNvPicPr>
          <p:nvPr/>
        </p:nvPicPr>
        <p:blipFill rotWithShape="1">
          <a:blip r:embed="rId2"/>
          <a:srcRect l="81334" b="60533"/>
          <a:stretch/>
        </p:blipFill>
        <p:spPr>
          <a:xfrm>
            <a:off x="4404195" y="2047663"/>
            <a:ext cx="1436788" cy="1708791"/>
          </a:xfrm>
          <a:prstGeom prst="rect">
            <a:avLst/>
          </a:prstGeom>
        </p:spPr>
      </p:pic>
    </p:spTree>
    <p:extLst>
      <p:ext uri="{BB962C8B-B14F-4D97-AF65-F5344CB8AC3E}">
        <p14:creationId xmlns:p14="http://schemas.microsoft.com/office/powerpoint/2010/main" val="41244116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134D4-985B-3041-B6CB-FBC7AB0EDBD5}"/>
              </a:ext>
            </a:extLst>
          </p:cNvPr>
          <p:cNvSpPr>
            <a:spLocks noGrp="1"/>
          </p:cNvSpPr>
          <p:nvPr>
            <p:ph type="title"/>
          </p:nvPr>
        </p:nvSpPr>
        <p:spPr/>
        <p:txBody>
          <a:bodyPr/>
          <a:lstStyle/>
          <a:p>
            <a:r>
              <a:rPr lang="en-US" dirty="0" err="1"/>
              <a:t>Normalisation</a:t>
            </a:r>
            <a:endParaRPr lang="en-US" dirty="0"/>
          </a:p>
        </p:txBody>
      </p:sp>
      <p:sp>
        <p:nvSpPr>
          <p:cNvPr id="4" name="TextBox 3">
            <a:extLst>
              <a:ext uri="{FF2B5EF4-FFF2-40B4-BE49-F238E27FC236}">
                <a16:creationId xmlns:a16="http://schemas.microsoft.com/office/drawing/2014/main" id="{63683CB0-50EB-7041-BB3E-3699DB45F5B7}"/>
              </a:ext>
            </a:extLst>
          </p:cNvPr>
          <p:cNvSpPr txBox="1"/>
          <p:nvPr/>
        </p:nvSpPr>
        <p:spPr>
          <a:xfrm>
            <a:off x="5443152" y="612844"/>
            <a:ext cx="6096000" cy="6186309"/>
          </a:xfrm>
          <a:prstGeom prst="rect">
            <a:avLst/>
          </a:prstGeom>
          <a:noFill/>
        </p:spPr>
        <p:txBody>
          <a:bodyPr wrap="square">
            <a:spAutoFit/>
          </a:bodyPr>
          <a:lstStyle/>
          <a:p>
            <a:r>
              <a:rPr lang="en-GB" sz="1800" dirty="0">
                <a:solidFill>
                  <a:srgbClr val="3F3F3F"/>
                </a:solidFill>
                <a:effectLst/>
                <a:latin typeface="OpenSans"/>
              </a:rPr>
              <a:t>We derive biological insights downstream by comparing cells against each other. </a:t>
            </a:r>
            <a:endParaRPr lang="en-GB" dirty="0">
              <a:effectLst/>
            </a:endParaRPr>
          </a:p>
          <a:p>
            <a:endParaRPr lang="en-GB" sz="1800" dirty="0">
              <a:solidFill>
                <a:srgbClr val="3F3F3F"/>
              </a:solidFill>
              <a:effectLst/>
              <a:latin typeface="OpenSans"/>
            </a:endParaRPr>
          </a:p>
          <a:p>
            <a:r>
              <a:rPr lang="en-GB" sz="1800" dirty="0">
                <a:solidFill>
                  <a:srgbClr val="3F3F3F"/>
                </a:solidFill>
                <a:effectLst/>
                <a:latin typeface="OpenSans"/>
              </a:rPr>
              <a:t>But the UMI count differences makes it harder to compare cells. </a:t>
            </a:r>
            <a:endParaRPr lang="en-GB" dirty="0">
              <a:effectLst/>
            </a:endParaRPr>
          </a:p>
          <a:p>
            <a:endParaRPr lang="en-GB" b="1" dirty="0">
              <a:solidFill>
                <a:srgbClr val="2D0089"/>
              </a:solidFill>
              <a:latin typeface="OpenSans"/>
            </a:endParaRPr>
          </a:p>
          <a:p>
            <a:r>
              <a:rPr lang="en-GB" sz="1800" dirty="0">
                <a:solidFill>
                  <a:srgbClr val="3F3F3F"/>
                </a:solidFill>
                <a:effectLst/>
                <a:latin typeface="OpenSans"/>
              </a:rPr>
              <a:t>Why do total transcript molecules (UMI counts) differ between cells? </a:t>
            </a:r>
            <a:endParaRPr lang="en-GB" dirty="0"/>
          </a:p>
          <a:p>
            <a:endParaRPr lang="en-GB" b="1" dirty="0">
              <a:solidFill>
                <a:srgbClr val="2D0089"/>
              </a:solidFill>
              <a:latin typeface="OpenSans"/>
            </a:endParaRPr>
          </a:p>
          <a:p>
            <a:r>
              <a:rPr lang="en-GB" sz="1800" dirty="0">
                <a:effectLst/>
                <a:latin typeface="OpenSans"/>
              </a:rPr>
              <a:t>Biological:</a:t>
            </a:r>
            <a:br>
              <a:rPr lang="en-GB" sz="1800" dirty="0">
                <a:effectLst/>
                <a:latin typeface="OpenSans"/>
              </a:rPr>
            </a:br>
            <a:r>
              <a:rPr lang="en-GB" sz="1800" b="1" dirty="0">
                <a:effectLst/>
                <a:latin typeface="OpenSans"/>
              </a:rPr>
              <a:t>- </a:t>
            </a:r>
            <a:r>
              <a:rPr lang="en-GB" sz="1800" dirty="0">
                <a:effectLst/>
                <a:latin typeface="OpenSans"/>
              </a:rPr>
              <a:t>Cell type differences: size, transcriptional activity</a:t>
            </a:r>
          </a:p>
          <a:p>
            <a:endParaRPr lang="en-GB" sz="1800" dirty="0">
              <a:effectLst/>
              <a:latin typeface="OpenSans"/>
            </a:endParaRPr>
          </a:p>
          <a:p>
            <a:r>
              <a:rPr lang="en-GB" sz="1800" dirty="0">
                <a:effectLst/>
                <a:latin typeface="OpenSans"/>
              </a:rPr>
              <a:t>Technical: </a:t>
            </a:r>
          </a:p>
          <a:p>
            <a:r>
              <a:rPr lang="en-GB" sz="1800" dirty="0">
                <a:effectLst/>
                <a:latin typeface="OpenSans"/>
              </a:rPr>
              <a:t>- </a:t>
            </a:r>
            <a:r>
              <a:rPr lang="en-GB" sz="1800" dirty="0" err="1">
                <a:effectLst/>
                <a:latin typeface="OpenSans"/>
              </a:rPr>
              <a:t>scRNA</a:t>
            </a:r>
            <a:r>
              <a:rPr lang="en-GB" sz="1800" dirty="0">
                <a:effectLst/>
                <a:latin typeface="OpenSans"/>
              </a:rPr>
              <a:t> data is inherently noisy</a:t>
            </a:r>
            <a:br>
              <a:rPr lang="en-GB" sz="1800" dirty="0">
                <a:effectLst/>
                <a:latin typeface="OpenSans"/>
              </a:rPr>
            </a:br>
            <a:r>
              <a:rPr lang="en-GB" sz="1800" b="1" dirty="0">
                <a:effectLst/>
                <a:latin typeface="OpenSans"/>
              </a:rPr>
              <a:t>- </a:t>
            </a:r>
            <a:r>
              <a:rPr lang="en-GB" sz="1800" dirty="0">
                <a:effectLst/>
                <a:latin typeface="OpenSans"/>
              </a:rPr>
              <a:t>Low mRNA content per cell</a:t>
            </a:r>
            <a:br>
              <a:rPr lang="en-GB" sz="1800" dirty="0">
                <a:effectLst/>
                <a:latin typeface="OpenSans"/>
              </a:rPr>
            </a:br>
            <a:r>
              <a:rPr lang="en-GB" sz="1800" b="1" dirty="0">
                <a:effectLst/>
                <a:latin typeface="OpenSans"/>
              </a:rPr>
              <a:t>- </a:t>
            </a:r>
            <a:r>
              <a:rPr lang="en-GB" dirty="0">
                <a:latin typeface="OpenSans"/>
              </a:rPr>
              <a:t>C</a:t>
            </a:r>
            <a:r>
              <a:rPr lang="en-GB" sz="1800" dirty="0">
                <a:effectLst/>
                <a:latin typeface="OpenSans"/>
              </a:rPr>
              <a:t>ell-to-cell differences in mRNA capture efficiency </a:t>
            </a:r>
          </a:p>
          <a:p>
            <a:r>
              <a:rPr lang="en-GB" b="1" dirty="0">
                <a:latin typeface="OpenSans"/>
              </a:rPr>
              <a:t>- </a:t>
            </a:r>
            <a:r>
              <a:rPr lang="en-GB" sz="1800" dirty="0">
                <a:effectLst/>
                <a:latin typeface="OpenSans"/>
              </a:rPr>
              <a:t>Variable sequencing depth</a:t>
            </a:r>
            <a:br>
              <a:rPr lang="en-GB" sz="1800" dirty="0">
                <a:effectLst/>
                <a:latin typeface="OpenSans"/>
              </a:rPr>
            </a:br>
            <a:r>
              <a:rPr lang="en-GB" sz="1800" b="1" dirty="0">
                <a:effectLst/>
                <a:latin typeface="OpenSans"/>
              </a:rPr>
              <a:t>- </a:t>
            </a:r>
            <a:r>
              <a:rPr lang="en-GB" sz="1800" dirty="0">
                <a:effectLst/>
                <a:latin typeface="OpenSans"/>
              </a:rPr>
              <a:t>PCR amplification efficiency </a:t>
            </a:r>
            <a:endParaRPr lang="en-GB" dirty="0">
              <a:effectLst/>
            </a:endParaRPr>
          </a:p>
          <a:p>
            <a:endParaRPr lang="en-GB" sz="1800" dirty="0">
              <a:solidFill>
                <a:srgbClr val="3F3F3F"/>
              </a:solidFill>
              <a:effectLst/>
              <a:latin typeface="OpenSans"/>
            </a:endParaRPr>
          </a:p>
          <a:p>
            <a:r>
              <a:rPr lang="en-GB" sz="1800" dirty="0">
                <a:solidFill>
                  <a:srgbClr val="3F3F3F"/>
                </a:solidFill>
                <a:effectLst/>
                <a:latin typeface="OpenSans"/>
              </a:rPr>
              <a:t>Normalization reduces technical differences to increase the relative strength of biological differences, allowing meaningful comparison of expression profiles between cells. </a:t>
            </a:r>
            <a:endParaRPr lang="en-GB" dirty="0">
              <a:effectLst/>
            </a:endParaRPr>
          </a:p>
        </p:txBody>
      </p:sp>
      <p:pic>
        <p:nvPicPr>
          <p:cNvPr id="7" name="Picture 6" descr="Chart, histogram&#10;&#10;Description automatically generated">
            <a:extLst>
              <a:ext uri="{FF2B5EF4-FFF2-40B4-BE49-F238E27FC236}">
                <a16:creationId xmlns:a16="http://schemas.microsoft.com/office/drawing/2014/main" id="{A4398F64-8BAF-C547-AC95-1F4B918A133E}"/>
              </a:ext>
            </a:extLst>
          </p:cNvPr>
          <p:cNvPicPr>
            <a:picLocks noChangeAspect="1"/>
          </p:cNvPicPr>
          <p:nvPr/>
        </p:nvPicPr>
        <p:blipFill>
          <a:blip r:embed="rId2"/>
          <a:stretch>
            <a:fillRect/>
          </a:stretch>
        </p:blipFill>
        <p:spPr>
          <a:xfrm>
            <a:off x="279284" y="1633807"/>
            <a:ext cx="4859068" cy="4859068"/>
          </a:xfrm>
          <a:prstGeom prst="rect">
            <a:avLst/>
          </a:prstGeom>
        </p:spPr>
      </p:pic>
    </p:spTree>
    <p:extLst>
      <p:ext uri="{BB962C8B-B14F-4D97-AF65-F5344CB8AC3E}">
        <p14:creationId xmlns:p14="http://schemas.microsoft.com/office/powerpoint/2010/main" val="616431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ECF6C-6491-4A4E-BEC4-908005D6B501}"/>
              </a:ext>
            </a:extLst>
          </p:cNvPr>
          <p:cNvSpPr>
            <a:spLocks noGrp="1"/>
          </p:cNvSpPr>
          <p:nvPr>
            <p:ph type="title"/>
          </p:nvPr>
        </p:nvSpPr>
        <p:spPr>
          <a:xfrm>
            <a:off x="838200" y="18255"/>
            <a:ext cx="10515600" cy="1325563"/>
          </a:xfrm>
        </p:spPr>
        <p:txBody>
          <a:bodyPr/>
          <a:lstStyle/>
          <a:p>
            <a:r>
              <a:rPr lang="en-US" dirty="0"/>
              <a:t>Course setup</a:t>
            </a:r>
          </a:p>
        </p:txBody>
      </p:sp>
      <p:sp>
        <p:nvSpPr>
          <p:cNvPr id="3" name="Content Placeholder 2">
            <a:extLst>
              <a:ext uri="{FF2B5EF4-FFF2-40B4-BE49-F238E27FC236}">
                <a16:creationId xmlns:a16="http://schemas.microsoft.com/office/drawing/2014/main" id="{1D8F7B77-69F0-7043-8FE9-810E43DEB9D8}"/>
              </a:ext>
            </a:extLst>
          </p:cNvPr>
          <p:cNvSpPr>
            <a:spLocks noGrp="1"/>
          </p:cNvSpPr>
          <p:nvPr>
            <p:ph idx="1"/>
          </p:nvPr>
        </p:nvSpPr>
        <p:spPr>
          <a:xfrm>
            <a:off x="220362" y="1343818"/>
            <a:ext cx="7082481" cy="5217620"/>
          </a:xfrm>
        </p:spPr>
        <p:txBody>
          <a:bodyPr>
            <a:normAutofit lnSpcReduction="10000"/>
          </a:bodyPr>
          <a:lstStyle/>
          <a:p>
            <a:pPr marL="0" indent="0" algn="l">
              <a:buNone/>
            </a:pPr>
            <a:r>
              <a:rPr lang="en-GB" b="1" i="0" dirty="0">
                <a:solidFill>
                  <a:srgbClr val="24292F"/>
                </a:solidFill>
                <a:effectLst/>
                <a:latin typeface="-apple-system"/>
              </a:rPr>
              <a:t>Install R and RStudio</a:t>
            </a:r>
          </a:p>
          <a:p>
            <a:pPr marL="0" indent="0" algn="l">
              <a:buNone/>
            </a:pPr>
            <a:r>
              <a:rPr lang="en-GB" b="0" i="0" dirty="0">
                <a:solidFill>
                  <a:srgbClr val="24292F"/>
                </a:solidFill>
                <a:effectLst/>
                <a:latin typeface="-apple-system"/>
              </a:rPr>
              <a:t>If you do not already have R and </a:t>
            </a:r>
            <a:r>
              <a:rPr lang="en-GB" b="0" i="0" dirty="0" err="1">
                <a:solidFill>
                  <a:srgbClr val="24292F"/>
                </a:solidFill>
                <a:effectLst/>
                <a:latin typeface="-apple-system"/>
              </a:rPr>
              <a:t>Rstudio</a:t>
            </a:r>
            <a:r>
              <a:rPr lang="en-GB" b="0" i="0" dirty="0">
                <a:solidFill>
                  <a:srgbClr val="24292F"/>
                </a:solidFill>
                <a:effectLst/>
                <a:latin typeface="-apple-system"/>
              </a:rPr>
              <a:t> installed, follow the instructions:   </a:t>
            </a:r>
          </a:p>
          <a:p>
            <a:pPr marL="0" indent="0" algn="l">
              <a:buNone/>
            </a:pPr>
            <a:r>
              <a:rPr lang="en-GB" b="0" i="0" u="sng" strike="noStrike" dirty="0">
                <a:solidFill>
                  <a:srgbClr val="0070C0"/>
                </a:solidFill>
                <a:effectLst/>
                <a:latin typeface="-apple-system"/>
              </a:rPr>
              <a:t>https://</a:t>
            </a:r>
            <a:r>
              <a:rPr lang="en-GB" b="0" i="0" u="sng" strike="noStrike" dirty="0" err="1">
                <a:solidFill>
                  <a:srgbClr val="0070C0"/>
                </a:solidFill>
                <a:effectLst/>
                <a:latin typeface="-apple-system"/>
              </a:rPr>
              <a:t>posit.co</a:t>
            </a:r>
            <a:r>
              <a:rPr lang="en-GB" b="0" i="0" u="sng" strike="noStrike" dirty="0">
                <a:solidFill>
                  <a:srgbClr val="0070C0"/>
                </a:solidFill>
                <a:effectLst/>
                <a:latin typeface="-apple-system"/>
              </a:rPr>
              <a:t>/download/</a:t>
            </a:r>
            <a:r>
              <a:rPr lang="en-GB" b="0" i="0" u="sng" strike="noStrike" dirty="0" err="1">
                <a:solidFill>
                  <a:srgbClr val="0070C0"/>
                </a:solidFill>
                <a:effectLst/>
                <a:latin typeface="-apple-system"/>
              </a:rPr>
              <a:t>rstudio</a:t>
            </a:r>
            <a:r>
              <a:rPr lang="en-GB" b="0" i="0" u="sng" strike="noStrike" dirty="0">
                <a:solidFill>
                  <a:srgbClr val="0070C0"/>
                </a:solidFill>
                <a:effectLst/>
                <a:latin typeface="-apple-system"/>
              </a:rPr>
              <a:t>-desktop/</a:t>
            </a:r>
            <a:endParaRPr lang="en-GB" b="0" i="0" u="sng" dirty="0">
              <a:solidFill>
                <a:srgbClr val="0070C0"/>
              </a:solidFill>
              <a:effectLst/>
              <a:latin typeface="-apple-system"/>
            </a:endParaRPr>
          </a:p>
          <a:p>
            <a:pPr marL="0" indent="0" algn="l">
              <a:buNone/>
            </a:pPr>
            <a:endParaRPr lang="en-GB" b="1" i="0" dirty="0">
              <a:solidFill>
                <a:srgbClr val="24292F"/>
              </a:solidFill>
              <a:effectLst/>
              <a:latin typeface="-apple-system"/>
            </a:endParaRPr>
          </a:p>
          <a:p>
            <a:pPr marL="0" indent="0" algn="l">
              <a:buNone/>
            </a:pPr>
            <a:r>
              <a:rPr lang="en-GB" b="1" i="0" dirty="0">
                <a:solidFill>
                  <a:srgbClr val="24292F"/>
                </a:solidFill>
                <a:effectLst/>
                <a:latin typeface="-apple-system"/>
              </a:rPr>
              <a:t>Install R packages</a:t>
            </a:r>
          </a:p>
          <a:p>
            <a:pPr marL="0" indent="0" algn="l">
              <a:buNone/>
            </a:pPr>
            <a:r>
              <a:rPr lang="en-GB" b="0" i="0" dirty="0">
                <a:solidFill>
                  <a:srgbClr val="24292F"/>
                </a:solidFill>
                <a:effectLst/>
                <a:latin typeface="-apple-system"/>
              </a:rPr>
              <a:t>Open R studio and, in the console, run:</a:t>
            </a:r>
          </a:p>
          <a:p>
            <a:pPr marL="0" indent="0" algn="l">
              <a:buNone/>
            </a:pPr>
            <a:r>
              <a:rPr lang="en-GB" b="0" i="0" dirty="0" err="1">
                <a:solidFill>
                  <a:srgbClr val="24292F"/>
                </a:solidFill>
                <a:effectLst/>
                <a:latin typeface="-apple-system"/>
              </a:rPr>
              <a:t>install.packages</a:t>
            </a:r>
            <a:r>
              <a:rPr lang="en-GB" b="0" i="0" dirty="0">
                <a:solidFill>
                  <a:srgbClr val="24292F"/>
                </a:solidFill>
                <a:effectLst/>
                <a:latin typeface="-apple-system"/>
              </a:rPr>
              <a:t>('Seurat’) </a:t>
            </a:r>
          </a:p>
          <a:p>
            <a:pPr marL="0" indent="0" algn="l">
              <a:buNone/>
            </a:pPr>
            <a:r>
              <a:rPr lang="en-GB" b="0" i="0" dirty="0" err="1">
                <a:solidFill>
                  <a:srgbClr val="24292F"/>
                </a:solidFill>
                <a:effectLst/>
                <a:latin typeface="-apple-system"/>
              </a:rPr>
              <a:t>install.packages</a:t>
            </a:r>
            <a:r>
              <a:rPr lang="en-GB" b="0" i="0" dirty="0">
                <a:solidFill>
                  <a:srgbClr val="24292F"/>
                </a:solidFill>
                <a:effectLst/>
                <a:latin typeface="-apple-system"/>
              </a:rPr>
              <a:t>("</a:t>
            </a:r>
            <a:r>
              <a:rPr lang="en-GB" b="0" i="0" dirty="0" err="1">
                <a:solidFill>
                  <a:srgbClr val="24292F"/>
                </a:solidFill>
                <a:effectLst/>
                <a:latin typeface="-apple-system"/>
              </a:rPr>
              <a:t>sctransform</a:t>
            </a:r>
            <a:r>
              <a:rPr lang="en-GB" b="0" i="0" dirty="0">
                <a:solidFill>
                  <a:srgbClr val="24292F"/>
                </a:solidFill>
                <a:effectLst/>
                <a:latin typeface="-apple-system"/>
              </a:rPr>
              <a:t>") </a:t>
            </a:r>
          </a:p>
          <a:p>
            <a:pPr marL="0" indent="0" algn="l">
              <a:buNone/>
            </a:pPr>
            <a:r>
              <a:rPr lang="en-GB" b="0" i="0" dirty="0" err="1">
                <a:solidFill>
                  <a:srgbClr val="24292F"/>
                </a:solidFill>
                <a:effectLst/>
                <a:latin typeface="-apple-system"/>
              </a:rPr>
              <a:t>install.packages</a:t>
            </a:r>
            <a:r>
              <a:rPr lang="en-GB" b="0" i="0" dirty="0">
                <a:solidFill>
                  <a:srgbClr val="24292F"/>
                </a:solidFill>
                <a:effectLst/>
                <a:latin typeface="-apple-system"/>
              </a:rPr>
              <a:t>("</a:t>
            </a:r>
            <a:r>
              <a:rPr lang="en-GB" b="0" i="0" dirty="0" err="1">
                <a:solidFill>
                  <a:srgbClr val="24292F"/>
                </a:solidFill>
                <a:effectLst/>
                <a:latin typeface="-apple-system"/>
              </a:rPr>
              <a:t>tidyr</a:t>
            </a:r>
            <a:r>
              <a:rPr lang="en-GB" b="0" i="0" dirty="0">
                <a:solidFill>
                  <a:srgbClr val="24292F"/>
                </a:solidFill>
                <a:effectLst/>
                <a:latin typeface="-apple-system"/>
              </a:rPr>
              <a:t>") </a:t>
            </a:r>
          </a:p>
          <a:p>
            <a:pPr marL="0" indent="0" algn="l">
              <a:buNone/>
            </a:pPr>
            <a:r>
              <a:rPr lang="en-GB" b="0" i="0" dirty="0" err="1">
                <a:solidFill>
                  <a:srgbClr val="24292F"/>
                </a:solidFill>
                <a:effectLst/>
                <a:latin typeface="-apple-system"/>
              </a:rPr>
              <a:t>install.packages</a:t>
            </a:r>
            <a:r>
              <a:rPr lang="en-GB" b="0" i="0" dirty="0">
                <a:solidFill>
                  <a:srgbClr val="24292F"/>
                </a:solidFill>
                <a:effectLst/>
                <a:latin typeface="-apple-system"/>
              </a:rPr>
              <a:t>("</a:t>
            </a:r>
            <a:r>
              <a:rPr lang="en-GB" b="0" i="0" dirty="0" err="1">
                <a:solidFill>
                  <a:srgbClr val="24292F"/>
                </a:solidFill>
                <a:effectLst/>
                <a:latin typeface="-apple-system"/>
              </a:rPr>
              <a:t>dplyr</a:t>
            </a:r>
            <a:r>
              <a:rPr lang="en-GB" b="0" i="0" dirty="0">
                <a:solidFill>
                  <a:srgbClr val="24292F"/>
                </a:solidFill>
                <a:effectLst/>
                <a:latin typeface="-apple-system"/>
              </a:rPr>
              <a:t>") </a:t>
            </a:r>
          </a:p>
          <a:p>
            <a:pPr marL="0" indent="0" algn="l">
              <a:buNone/>
            </a:pPr>
            <a:endParaRPr lang="en-GB" b="1" i="0" dirty="0">
              <a:solidFill>
                <a:srgbClr val="24292F"/>
              </a:solidFill>
              <a:effectLst/>
              <a:latin typeface="-apple-system"/>
            </a:endParaRPr>
          </a:p>
          <a:p>
            <a:pPr marL="0" indent="0" algn="l">
              <a:buNone/>
            </a:pPr>
            <a:endParaRPr lang="en-GB" b="0" i="0" dirty="0">
              <a:solidFill>
                <a:srgbClr val="24292F"/>
              </a:solidFill>
              <a:effectLst/>
              <a:latin typeface="-apple-system"/>
            </a:endParaRPr>
          </a:p>
          <a:p>
            <a:pPr marL="0" indent="0" algn="l">
              <a:buNone/>
            </a:pPr>
            <a:endParaRPr lang="en-GB" b="1" i="0" dirty="0">
              <a:solidFill>
                <a:srgbClr val="24292F"/>
              </a:solidFill>
              <a:effectLst/>
              <a:latin typeface="-apple-system"/>
            </a:endParaRPr>
          </a:p>
          <a:p>
            <a:pPr marL="0" indent="0">
              <a:buNone/>
            </a:pPr>
            <a:endParaRPr lang="en-US" dirty="0"/>
          </a:p>
        </p:txBody>
      </p:sp>
      <p:sp>
        <p:nvSpPr>
          <p:cNvPr id="7" name="TextBox 6">
            <a:extLst>
              <a:ext uri="{FF2B5EF4-FFF2-40B4-BE49-F238E27FC236}">
                <a16:creationId xmlns:a16="http://schemas.microsoft.com/office/drawing/2014/main" id="{87F2236B-5A6D-7F45-818F-CF9DC5790538}"/>
              </a:ext>
            </a:extLst>
          </p:cNvPr>
          <p:cNvSpPr txBox="1"/>
          <p:nvPr/>
        </p:nvSpPr>
        <p:spPr>
          <a:xfrm>
            <a:off x="6924934" y="1343818"/>
            <a:ext cx="5267066" cy="2677656"/>
          </a:xfrm>
          <a:prstGeom prst="rect">
            <a:avLst/>
          </a:prstGeom>
          <a:noFill/>
        </p:spPr>
        <p:txBody>
          <a:bodyPr wrap="square">
            <a:spAutoFit/>
          </a:bodyPr>
          <a:lstStyle/>
          <a:p>
            <a:pPr marL="0" indent="0" algn="l">
              <a:buNone/>
            </a:pPr>
            <a:r>
              <a:rPr lang="en-GB" sz="2400" b="1" i="0" dirty="0">
                <a:solidFill>
                  <a:srgbClr val="24292F"/>
                </a:solidFill>
                <a:effectLst/>
                <a:latin typeface="-apple-system"/>
              </a:rPr>
              <a:t>Get dataset</a:t>
            </a:r>
          </a:p>
          <a:p>
            <a:pPr marL="0" indent="0" algn="l">
              <a:buNone/>
            </a:pPr>
            <a:r>
              <a:rPr lang="en-GB" sz="2400" b="0" i="0" dirty="0">
                <a:solidFill>
                  <a:srgbClr val="24292F"/>
                </a:solidFill>
                <a:effectLst/>
                <a:latin typeface="-apple-system"/>
              </a:rPr>
              <a:t>You can download the data from </a:t>
            </a:r>
            <a:r>
              <a:rPr lang="en-GB" sz="2400" b="0" i="0" dirty="0" err="1">
                <a:solidFill>
                  <a:srgbClr val="24292F"/>
                </a:solidFill>
                <a:effectLst/>
                <a:latin typeface="-apple-system"/>
              </a:rPr>
              <a:t>DropBox</a:t>
            </a:r>
            <a:r>
              <a:rPr lang="en-GB" sz="2400" b="0" i="0" dirty="0">
                <a:solidFill>
                  <a:srgbClr val="24292F"/>
                </a:solidFill>
                <a:effectLst/>
                <a:latin typeface="-apple-system"/>
              </a:rPr>
              <a:t> (see course website)</a:t>
            </a:r>
          </a:p>
          <a:p>
            <a:pPr marL="0" indent="0" algn="l">
              <a:buNone/>
            </a:pPr>
            <a:r>
              <a:rPr lang="en-GB" sz="2400" b="0" i="0" dirty="0">
                <a:solidFill>
                  <a:srgbClr val="24292F"/>
                </a:solidFill>
                <a:effectLst/>
                <a:latin typeface="-apple-system"/>
              </a:rPr>
              <a:t>Where these data are stored on your computer will affect some of the commands in the exercises!</a:t>
            </a:r>
          </a:p>
          <a:p>
            <a:pPr marL="0" indent="0" algn="l">
              <a:buNone/>
            </a:pPr>
            <a:endParaRPr lang="en-GB" sz="2400" dirty="0">
              <a:solidFill>
                <a:srgbClr val="24292F"/>
              </a:solidFill>
              <a:latin typeface="-apple-system"/>
            </a:endParaRPr>
          </a:p>
        </p:txBody>
      </p:sp>
      <p:sp>
        <p:nvSpPr>
          <p:cNvPr id="9" name="TextBox 8">
            <a:extLst>
              <a:ext uri="{FF2B5EF4-FFF2-40B4-BE49-F238E27FC236}">
                <a16:creationId xmlns:a16="http://schemas.microsoft.com/office/drawing/2014/main" id="{57647F4C-E740-7148-A5A9-BAF4F3123FFB}"/>
              </a:ext>
            </a:extLst>
          </p:cNvPr>
          <p:cNvSpPr txBox="1"/>
          <p:nvPr/>
        </p:nvSpPr>
        <p:spPr>
          <a:xfrm>
            <a:off x="5675356" y="5229493"/>
            <a:ext cx="4827887" cy="923330"/>
          </a:xfrm>
          <a:prstGeom prst="rect">
            <a:avLst/>
          </a:prstGeom>
          <a:noFill/>
        </p:spPr>
        <p:txBody>
          <a:bodyPr wrap="square">
            <a:spAutoFit/>
          </a:bodyPr>
          <a:lstStyle/>
          <a:p>
            <a:pPr marL="0" indent="0" algn="l">
              <a:buNone/>
            </a:pPr>
            <a:r>
              <a:rPr lang="en-GB" sz="1800" b="1" dirty="0">
                <a:solidFill>
                  <a:srgbClr val="24292F"/>
                </a:solidFill>
                <a:latin typeface="-apple-system"/>
              </a:rPr>
              <a:t>Course website</a:t>
            </a:r>
          </a:p>
          <a:p>
            <a:pPr marL="0" indent="0" algn="l">
              <a:buNone/>
            </a:pPr>
            <a:r>
              <a:rPr lang="en-GB" sz="1800" b="0" i="0" u="sng" dirty="0">
                <a:solidFill>
                  <a:srgbClr val="0070C0"/>
                </a:solidFill>
                <a:effectLst/>
                <a:latin typeface="-apple-system"/>
              </a:rPr>
              <a:t>https://</a:t>
            </a:r>
            <a:r>
              <a:rPr lang="en-GB" sz="1800" b="0" i="0" u="sng" dirty="0" err="1">
                <a:solidFill>
                  <a:srgbClr val="0070C0"/>
                </a:solidFill>
                <a:effectLst/>
                <a:latin typeface="-apple-system"/>
              </a:rPr>
              <a:t>adamjamesreid.github.io</a:t>
            </a:r>
            <a:r>
              <a:rPr lang="en-GB" sz="1800" b="0" i="0" u="sng" dirty="0">
                <a:solidFill>
                  <a:srgbClr val="0070C0"/>
                </a:solidFill>
                <a:effectLst/>
                <a:latin typeface="-apple-system"/>
              </a:rPr>
              <a:t>/</a:t>
            </a:r>
            <a:r>
              <a:rPr lang="en-GB" sz="1800" b="0" i="0" u="sng" dirty="0" err="1">
                <a:solidFill>
                  <a:srgbClr val="0070C0"/>
                </a:solidFill>
                <a:effectLst/>
                <a:latin typeface="-apple-system"/>
              </a:rPr>
              <a:t>gurdon</a:t>
            </a:r>
            <a:r>
              <a:rPr lang="en-GB" sz="1800" b="0" i="0" u="sng" dirty="0">
                <a:solidFill>
                  <a:srgbClr val="0070C0"/>
                </a:solidFill>
                <a:effectLst/>
                <a:latin typeface="-apple-system"/>
              </a:rPr>
              <a:t>-bioinformatics/docs/</a:t>
            </a:r>
            <a:r>
              <a:rPr lang="en-GB" sz="1800" b="0" i="0" u="sng" dirty="0" err="1">
                <a:solidFill>
                  <a:srgbClr val="0070C0"/>
                </a:solidFill>
                <a:effectLst/>
                <a:latin typeface="-apple-system"/>
              </a:rPr>
              <a:t>scrnaseq_workshop.html</a:t>
            </a:r>
            <a:endParaRPr lang="en-GB" sz="1800" b="0" i="0" u="sng" dirty="0">
              <a:solidFill>
                <a:srgbClr val="0070C0"/>
              </a:solidFill>
              <a:effectLst/>
              <a:latin typeface="-apple-system"/>
            </a:endParaRPr>
          </a:p>
        </p:txBody>
      </p:sp>
    </p:spTree>
    <p:extLst>
      <p:ext uri="{BB962C8B-B14F-4D97-AF65-F5344CB8AC3E}">
        <p14:creationId xmlns:p14="http://schemas.microsoft.com/office/powerpoint/2010/main" val="18106044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98B4C-6D68-3B46-9865-2F01DC21BCE6}"/>
              </a:ext>
            </a:extLst>
          </p:cNvPr>
          <p:cNvSpPr>
            <a:spLocks noGrp="1"/>
          </p:cNvSpPr>
          <p:nvPr>
            <p:ph type="title"/>
          </p:nvPr>
        </p:nvSpPr>
        <p:spPr/>
        <p:txBody>
          <a:bodyPr/>
          <a:lstStyle/>
          <a:p>
            <a:r>
              <a:rPr lang="en-US" dirty="0" err="1"/>
              <a:t>Normalisation</a:t>
            </a:r>
            <a:r>
              <a:rPr lang="en-US" dirty="0"/>
              <a:t> – general principle</a:t>
            </a:r>
          </a:p>
        </p:txBody>
      </p:sp>
      <p:sp>
        <p:nvSpPr>
          <p:cNvPr id="4" name="TextBox 3">
            <a:extLst>
              <a:ext uri="{FF2B5EF4-FFF2-40B4-BE49-F238E27FC236}">
                <a16:creationId xmlns:a16="http://schemas.microsoft.com/office/drawing/2014/main" id="{C4C2820E-07C2-A043-A77C-DC3DDEFFDE21}"/>
              </a:ext>
            </a:extLst>
          </p:cNvPr>
          <p:cNvSpPr txBox="1"/>
          <p:nvPr/>
        </p:nvSpPr>
        <p:spPr>
          <a:xfrm>
            <a:off x="1037896" y="1997839"/>
            <a:ext cx="9798270" cy="2585323"/>
          </a:xfrm>
          <a:prstGeom prst="rect">
            <a:avLst/>
          </a:prstGeom>
          <a:noFill/>
        </p:spPr>
        <p:txBody>
          <a:bodyPr wrap="square">
            <a:spAutoFit/>
          </a:bodyPr>
          <a:lstStyle/>
          <a:p>
            <a:r>
              <a:rPr lang="en-GB" sz="1800" dirty="0">
                <a:effectLst/>
                <a:latin typeface="OpenSans"/>
              </a:rPr>
              <a:t>Normalization has two steps:</a:t>
            </a:r>
          </a:p>
          <a:p>
            <a:endParaRPr lang="en-GB" dirty="0">
              <a:effectLst/>
            </a:endParaRPr>
          </a:p>
          <a:p>
            <a:r>
              <a:rPr lang="en-GB" sz="1800" dirty="0">
                <a:effectLst/>
                <a:latin typeface="OpenSans"/>
              </a:rPr>
              <a:t>1. Scaling </a:t>
            </a:r>
            <a:r>
              <a:rPr lang="en-GB" dirty="0">
                <a:latin typeface="OpenSans"/>
              </a:rPr>
              <a:t>– correct depth bias (and composition bias)</a:t>
            </a:r>
            <a:endParaRPr lang="en-GB" dirty="0">
              <a:effectLst/>
            </a:endParaRPr>
          </a:p>
          <a:p>
            <a:pPr marL="285750" indent="-285750">
              <a:buFont typeface="Arial" panose="020B0604020202020204" pitchFamily="34" charset="0"/>
              <a:buChar char="•"/>
            </a:pPr>
            <a:r>
              <a:rPr lang="en-GB" sz="1800" dirty="0">
                <a:effectLst/>
                <a:latin typeface="OpenSans"/>
              </a:rPr>
              <a:t>Calculate size factors or normalization factors that represents the relative depth bias in each cell </a:t>
            </a:r>
            <a:endParaRPr lang="en-GB" dirty="0"/>
          </a:p>
          <a:p>
            <a:pPr marL="285750" indent="-285750">
              <a:buFont typeface="Arial" panose="020B0604020202020204" pitchFamily="34" charset="0"/>
              <a:buChar char="•"/>
            </a:pPr>
            <a:r>
              <a:rPr lang="en-GB" sz="1800" dirty="0">
                <a:effectLst/>
                <a:latin typeface="OpenSans"/>
              </a:rPr>
              <a:t>Scale the counts for each gene in each cell by dividing the raw counts </a:t>
            </a:r>
            <a:r>
              <a:rPr lang="en-GB" dirty="0">
                <a:latin typeface="OpenSans"/>
              </a:rPr>
              <a:t>by a </a:t>
            </a:r>
            <a:r>
              <a:rPr lang="en-GB" sz="1800" dirty="0">
                <a:effectLst/>
                <a:latin typeface="OpenSans"/>
              </a:rPr>
              <a:t>size factor </a:t>
            </a:r>
            <a:endParaRPr lang="en-GB" dirty="0">
              <a:effectLst/>
            </a:endParaRPr>
          </a:p>
          <a:p>
            <a:endParaRPr lang="en-GB" sz="1800" dirty="0">
              <a:effectLst/>
              <a:latin typeface="OpenSans"/>
            </a:endParaRPr>
          </a:p>
          <a:p>
            <a:r>
              <a:rPr lang="en-GB" sz="1800" dirty="0">
                <a:effectLst/>
                <a:latin typeface="OpenSans"/>
              </a:rPr>
              <a:t>2. Transformation – correct mean-variance bias</a:t>
            </a:r>
            <a:endParaRPr lang="en-GB" dirty="0">
              <a:effectLst/>
            </a:endParaRPr>
          </a:p>
          <a:p>
            <a:pPr marL="285750" indent="-285750">
              <a:buFont typeface="Arial" panose="020B0604020202020204" pitchFamily="34" charset="0"/>
              <a:buChar char="•"/>
            </a:pPr>
            <a:r>
              <a:rPr lang="en-GB" sz="1800" dirty="0">
                <a:effectLst/>
                <a:latin typeface="OpenSans"/>
              </a:rPr>
              <a:t>log2 (e.g. Deconvolution) </a:t>
            </a:r>
            <a:endParaRPr lang="en-GB" dirty="0"/>
          </a:p>
          <a:p>
            <a:pPr marL="285750" indent="-285750">
              <a:buFont typeface="Arial" panose="020B0604020202020204" pitchFamily="34" charset="0"/>
              <a:buChar char="•"/>
            </a:pPr>
            <a:r>
              <a:rPr lang="en-GB" sz="1800" dirty="0">
                <a:effectLst/>
                <a:latin typeface="OpenSans"/>
              </a:rPr>
              <a:t>Pearson residuals (</a:t>
            </a:r>
            <a:r>
              <a:rPr lang="en-GB" sz="1800" dirty="0" err="1">
                <a:effectLst/>
                <a:latin typeface="OpenSans"/>
              </a:rPr>
              <a:t>eg.</a:t>
            </a:r>
            <a:r>
              <a:rPr lang="en-GB" sz="1800" dirty="0">
                <a:effectLst/>
                <a:latin typeface="OpenSans"/>
              </a:rPr>
              <a:t> </a:t>
            </a:r>
            <a:r>
              <a:rPr lang="en-GB" sz="1800" dirty="0" err="1">
                <a:effectLst/>
                <a:latin typeface="OpenSans"/>
              </a:rPr>
              <a:t>sctransform</a:t>
            </a:r>
            <a:r>
              <a:rPr lang="en-GB" sz="1800" dirty="0">
                <a:effectLst/>
                <a:latin typeface="OpenSans"/>
              </a:rPr>
              <a:t>) </a:t>
            </a:r>
            <a:endParaRPr lang="en-GB" dirty="0">
              <a:effectLst/>
            </a:endParaRPr>
          </a:p>
        </p:txBody>
      </p:sp>
      <p:sp>
        <p:nvSpPr>
          <p:cNvPr id="5" name="TextBox 4">
            <a:extLst>
              <a:ext uri="{FF2B5EF4-FFF2-40B4-BE49-F238E27FC236}">
                <a16:creationId xmlns:a16="http://schemas.microsoft.com/office/drawing/2014/main" id="{CD319E64-C549-9A44-8276-373D8C043031}"/>
              </a:ext>
            </a:extLst>
          </p:cNvPr>
          <p:cNvSpPr txBox="1"/>
          <p:nvPr/>
        </p:nvSpPr>
        <p:spPr>
          <a:xfrm>
            <a:off x="1037896" y="5389733"/>
            <a:ext cx="6624145" cy="923330"/>
          </a:xfrm>
          <a:prstGeom prst="rect">
            <a:avLst/>
          </a:prstGeom>
          <a:noFill/>
        </p:spPr>
        <p:txBody>
          <a:bodyPr wrap="square" rtlCol="0">
            <a:spAutoFit/>
          </a:bodyPr>
          <a:lstStyle/>
          <a:p>
            <a:r>
              <a:rPr lang="en-US" dirty="0" err="1"/>
              <a:t>Normalisation</a:t>
            </a:r>
            <a:r>
              <a:rPr lang="en-US" dirty="0"/>
              <a:t> approaches used for bulk RNA-seq are not appropriate for </a:t>
            </a:r>
            <a:r>
              <a:rPr lang="en-US" dirty="0" err="1"/>
              <a:t>scRNA</a:t>
            </a:r>
            <a:r>
              <a:rPr lang="en-US" dirty="0"/>
              <a:t>-seq. Here we use </a:t>
            </a:r>
            <a:r>
              <a:rPr lang="en-US" dirty="0" err="1"/>
              <a:t>scTransform</a:t>
            </a:r>
            <a:r>
              <a:rPr lang="en-US" dirty="0"/>
              <a:t>, which takes care of scaling and transformation for single-cell RNA-seq data</a:t>
            </a:r>
          </a:p>
        </p:txBody>
      </p:sp>
      <p:sp>
        <p:nvSpPr>
          <p:cNvPr id="6" name="TextBox 5">
            <a:extLst>
              <a:ext uri="{FF2B5EF4-FFF2-40B4-BE49-F238E27FC236}">
                <a16:creationId xmlns:a16="http://schemas.microsoft.com/office/drawing/2014/main" id="{D9EF9B9D-9A44-8443-99A8-79AA74F12D10}"/>
              </a:ext>
            </a:extLst>
          </p:cNvPr>
          <p:cNvSpPr txBox="1"/>
          <p:nvPr/>
        </p:nvSpPr>
        <p:spPr>
          <a:xfrm>
            <a:off x="8274998" y="5353691"/>
            <a:ext cx="3605048" cy="923330"/>
          </a:xfrm>
          <a:prstGeom prst="rect">
            <a:avLst/>
          </a:prstGeom>
          <a:noFill/>
        </p:spPr>
        <p:txBody>
          <a:bodyPr wrap="square" rtlCol="0">
            <a:spAutoFit/>
          </a:bodyPr>
          <a:lstStyle/>
          <a:p>
            <a:r>
              <a:rPr lang="en-US" b="1" dirty="0" err="1"/>
              <a:t>scTransform</a:t>
            </a:r>
            <a:r>
              <a:rPr lang="en-US" dirty="0"/>
              <a:t> does both steps in one by regressing on library size and taking the Pearson residuals!</a:t>
            </a:r>
          </a:p>
        </p:txBody>
      </p:sp>
      <p:pic>
        <p:nvPicPr>
          <p:cNvPr id="8" name="Picture 7" descr="Chart, scatter chart&#10;&#10;Description automatically generated">
            <a:extLst>
              <a:ext uri="{FF2B5EF4-FFF2-40B4-BE49-F238E27FC236}">
                <a16:creationId xmlns:a16="http://schemas.microsoft.com/office/drawing/2014/main" id="{CE9AF228-1F68-5040-B1A4-46C503D9D322}"/>
              </a:ext>
            </a:extLst>
          </p:cNvPr>
          <p:cNvPicPr>
            <a:picLocks noChangeAspect="1"/>
          </p:cNvPicPr>
          <p:nvPr/>
        </p:nvPicPr>
        <p:blipFill>
          <a:blip r:embed="rId2"/>
          <a:stretch>
            <a:fillRect/>
          </a:stretch>
        </p:blipFill>
        <p:spPr>
          <a:xfrm>
            <a:off x="5886323" y="3784017"/>
            <a:ext cx="2361174" cy="1264345"/>
          </a:xfrm>
          <a:prstGeom prst="rect">
            <a:avLst/>
          </a:prstGeom>
        </p:spPr>
      </p:pic>
      <p:pic>
        <p:nvPicPr>
          <p:cNvPr id="9" name="Picture 8" descr="Chart, histogram&#10;&#10;Description automatically generated">
            <a:extLst>
              <a:ext uri="{FF2B5EF4-FFF2-40B4-BE49-F238E27FC236}">
                <a16:creationId xmlns:a16="http://schemas.microsoft.com/office/drawing/2014/main" id="{C52AD60F-1B14-8546-B3B7-15A92286C407}"/>
              </a:ext>
            </a:extLst>
          </p:cNvPr>
          <p:cNvPicPr>
            <a:picLocks noChangeAspect="1"/>
          </p:cNvPicPr>
          <p:nvPr/>
        </p:nvPicPr>
        <p:blipFill>
          <a:blip r:embed="rId3"/>
          <a:stretch>
            <a:fillRect/>
          </a:stretch>
        </p:blipFill>
        <p:spPr>
          <a:xfrm>
            <a:off x="7519510" y="1279876"/>
            <a:ext cx="1455973" cy="1455973"/>
          </a:xfrm>
          <a:prstGeom prst="rect">
            <a:avLst/>
          </a:prstGeom>
        </p:spPr>
      </p:pic>
      <p:pic>
        <p:nvPicPr>
          <p:cNvPr id="11" name="Picture 10" descr="Chart, bar chart, histogram&#10;&#10;Description automatically generated">
            <a:extLst>
              <a:ext uri="{FF2B5EF4-FFF2-40B4-BE49-F238E27FC236}">
                <a16:creationId xmlns:a16="http://schemas.microsoft.com/office/drawing/2014/main" id="{307B6E87-4373-634C-8B7B-E83C40431868}"/>
              </a:ext>
            </a:extLst>
          </p:cNvPr>
          <p:cNvPicPr>
            <a:picLocks noChangeAspect="1"/>
          </p:cNvPicPr>
          <p:nvPr/>
        </p:nvPicPr>
        <p:blipFill>
          <a:blip r:embed="rId4"/>
          <a:stretch>
            <a:fillRect/>
          </a:stretch>
        </p:blipFill>
        <p:spPr>
          <a:xfrm>
            <a:off x="9900797" y="1269853"/>
            <a:ext cx="1455972" cy="1455972"/>
          </a:xfrm>
          <a:prstGeom prst="rect">
            <a:avLst/>
          </a:prstGeom>
        </p:spPr>
      </p:pic>
      <p:cxnSp>
        <p:nvCxnSpPr>
          <p:cNvPr id="13" name="Straight Arrow Connector 12">
            <a:extLst>
              <a:ext uri="{FF2B5EF4-FFF2-40B4-BE49-F238E27FC236}">
                <a16:creationId xmlns:a16="http://schemas.microsoft.com/office/drawing/2014/main" id="{E670695E-B4AC-9541-88CB-E56179083B15}"/>
              </a:ext>
            </a:extLst>
          </p:cNvPr>
          <p:cNvCxnSpPr/>
          <p:nvPr/>
        </p:nvCxnSpPr>
        <p:spPr>
          <a:xfrm>
            <a:off x="9119286" y="1997839"/>
            <a:ext cx="617838" cy="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pic>
        <p:nvPicPr>
          <p:cNvPr id="15" name="Picture 14" descr="Chart, line chart, scatter chart&#10;&#10;Description automatically generated">
            <a:extLst>
              <a:ext uri="{FF2B5EF4-FFF2-40B4-BE49-F238E27FC236}">
                <a16:creationId xmlns:a16="http://schemas.microsoft.com/office/drawing/2014/main" id="{0884D60F-0AC1-6C4F-AFBE-05113983879B}"/>
              </a:ext>
            </a:extLst>
          </p:cNvPr>
          <p:cNvPicPr>
            <a:picLocks noChangeAspect="1"/>
          </p:cNvPicPr>
          <p:nvPr/>
        </p:nvPicPr>
        <p:blipFill>
          <a:blip r:embed="rId5"/>
          <a:stretch>
            <a:fillRect/>
          </a:stretch>
        </p:blipFill>
        <p:spPr>
          <a:xfrm>
            <a:off x="9329480" y="3721392"/>
            <a:ext cx="2476673" cy="1345198"/>
          </a:xfrm>
          <a:prstGeom prst="rect">
            <a:avLst/>
          </a:prstGeom>
        </p:spPr>
      </p:pic>
      <p:cxnSp>
        <p:nvCxnSpPr>
          <p:cNvPr id="16" name="Straight Arrow Connector 15">
            <a:extLst>
              <a:ext uri="{FF2B5EF4-FFF2-40B4-BE49-F238E27FC236}">
                <a16:creationId xmlns:a16="http://schemas.microsoft.com/office/drawing/2014/main" id="{082EA4D3-86D3-8D4F-8647-E2F14BA9C549}"/>
              </a:ext>
            </a:extLst>
          </p:cNvPr>
          <p:cNvCxnSpPr/>
          <p:nvPr/>
        </p:nvCxnSpPr>
        <p:spPr>
          <a:xfrm>
            <a:off x="8501448" y="4275602"/>
            <a:ext cx="617838" cy="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9853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418D4-6212-3C43-89D6-AC1FC004971F}"/>
              </a:ext>
            </a:extLst>
          </p:cNvPr>
          <p:cNvSpPr>
            <a:spLocks noGrp="1"/>
          </p:cNvSpPr>
          <p:nvPr>
            <p:ph type="title"/>
          </p:nvPr>
        </p:nvSpPr>
        <p:spPr/>
        <p:txBody>
          <a:bodyPr/>
          <a:lstStyle/>
          <a:p>
            <a:r>
              <a:rPr lang="en-US" dirty="0"/>
              <a:t>Dimension reduction</a:t>
            </a:r>
          </a:p>
        </p:txBody>
      </p:sp>
      <p:sp>
        <p:nvSpPr>
          <p:cNvPr id="3" name="TextBox 2">
            <a:extLst>
              <a:ext uri="{FF2B5EF4-FFF2-40B4-BE49-F238E27FC236}">
                <a16:creationId xmlns:a16="http://schemas.microsoft.com/office/drawing/2014/main" id="{14817B03-19AE-5447-B363-B0F620D0E379}"/>
              </a:ext>
            </a:extLst>
          </p:cNvPr>
          <p:cNvSpPr txBox="1"/>
          <p:nvPr/>
        </p:nvSpPr>
        <p:spPr>
          <a:xfrm>
            <a:off x="675786" y="1707077"/>
            <a:ext cx="10628586" cy="3693319"/>
          </a:xfrm>
          <a:prstGeom prst="rect">
            <a:avLst/>
          </a:prstGeom>
          <a:noFill/>
        </p:spPr>
        <p:txBody>
          <a:bodyPr wrap="square" rtlCol="0">
            <a:spAutoFit/>
          </a:bodyPr>
          <a:lstStyle/>
          <a:p>
            <a:r>
              <a:rPr lang="en-US" dirty="0" err="1"/>
              <a:t>scRNA</a:t>
            </a:r>
            <a:r>
              <a:rPr lang="en-US" dirty="0"/>
              <a:t>-seq data are high dimensional i.e. can be represented by a number of dimensions equal to the number of genes. </a:t>
            </a:r>
            <a:r>
              <a:rPr lang="en-US" b="1" dirty="0"/>
              <a:t>But I can’t see in 30,000 dimensions!</a:t>
            </a:r>
          </a:p>
          <a:p>
            <a:endParaRPr lang="en-US" dirty="0"/>
          </a:p>
          <a:p>
            <a:r>
              <a:rPr lang="en-US" dirty="0"/>
              <a:t>Not all 30,000 dimensions are useful – many have little or no information. Some contain the same information as others.</a:t>
            </a:r>
          </a:p>
          <a:p>
            <a:endParaRPr lang="en-US" dirty="0"/>
          </a:p>
          <a:p>
            <a:pPr marL="342900" indent="-342900">
              <a:buAutoNum type="arabicPeriod"/>
            </a:pPr>
            <a:r>
              <a:rPr lang="en-US" dirty="0"/>
              <a:t>Identify the highly variable genes (HVGs) – those which are “doing something” in the data</a:t>
            </a:r>
          </a:p>
          <a:p>
            <a:pPr marL="342900" indent="-342900">
              <a:buAutoNum type="arabicPeriod"/>
            </a:pPr>
            <a:r>
              <a:rPr lang="en-US" dirty="0"/>
              <a:t>Principal components analysis (PCA)  – find a smaller number of linear paths through the n dimensions which capture as much variation in gene expression as possible, each across multiple genes. PC1 has the most variance of any PC, PC2 the next most…. We might select 10 or 20 PCs, instead of 30,000 genes.</a:t>
            </a:r>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p:txBody>
      </p:sp>
      <p:pic>
        <p:nvPicPr>
          <p:cNvPr id="4098" name="Picture 2" descr="Image result for mind blown emoji">
            <a:extLst>
              <a:ext uri="{FF2B5EF4-FFF2-40B4-BE49-F238E27FC236}">
                <a16:creationId xmlns:a16="http://schemas.microsoft.com/office/drawing/2014/main" id="{D78AD56C-301B-7348-BB25-19C2D2BC56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46397" y="167290"/>
            <a:ext cx="1701800" cy="16510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18FE5FF8-A7B9-3840-A5D8-4A945DB57C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0297" y="4953000"/>
            <a:ext cx="2667000" cy="190500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Generation of count matrix | Introduction to Single-cell RNA-seq - ARCHIVED">
            <a:extLst>
              <a:ext uri="{FF2B5EF4-FFF2-40B4-BE49-F238E27FC236}">
                <a16:creationId xmlns:a16="http://schemas.microsoft.com/office/drawing/2014/main" id="{3EAA1297-AE08-3040-A962-69A45851BF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36573" y="4708733"/>
            <a:ext cx="2926406" cy="2042998"/>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BD17101C-E8C3-254F-A9D3-323F4B1ED0E6}"/>
              </a:ext>
            </a:extLst>
          </p:cNvPr>
          <p:cNvCxnSpPr/>
          <p:nvPr/>
        </p:nvCxnSpPr>
        <p:spPr>
          <a:xfrm>
            <a:off x="5572897" y="5905500"/>
            <a:ext cx="1495168"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9611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212E6-9F7E-E04B-A26F-00F9B64876DE}"/>
              </a:ext>
            </a:extLst>
          </p:cNvPr>
          <p:cNvSpPr>
            <a:spLocks noGrp="1"/>
          </p:cNvSpPr>
          <p:nvPr>
            <p:ph type="title"/>
          </p:nvPr>
        </p:nvSpPr>
        <p:spPr/>
        <p:txBody>
          <a:bodyPr/>
          <a:lstStyle/>
          <a:p>
            <a:r>
              <a:rPr lang="en-US" dirty="0"/>
              <a:t>Dimension reduction - UMAP</a:t>
            </a:r>
          </a:p>
        </p:txBody>
      </p:sp>
      <p:sp>
        <p:nvSpPr>
          <p:cNvPr id="4" name="TextBox 3">
            <a:extLst>
              <a:ext uri="{FF2B5EF4-FFF2-40B4-BE49-F238E27FC236}">
                <a16:creationId xmlns:a16="http://schemas.microsoft.com/office/drawing/2014/main" id="{4B5FB753-AD67-9543-9F2B-92B661841678}"/>
              </a:ext>
            </a:extLst>
          </p:cNvPr>
          <p:cNvSpPr txBox="1"/>
          <p:nvPr/>
        </p:nvSpPr>
        <p:spPr>
          <a:xfrm>
            <a:off x="736256" y="1690688"/>
            <a:ext cx="8659991" cy="1938992"/>
          </a:xfrm>
          <a:prstGeom prst="rect">
            <a:avLst/>
          </a:prstGeom>
          <a:noFill/>
        </p:spPr>
        <p:txBody>
          <a:bodyPr wrap="square">
            <a:spAutoFit/>
          </a:bodyPr>
          <a:lstStyle/>
          <a:p>
            <a:pPr marL="342900" indent="-342900">
              <a:buFont typeface="Arial" panose="020B0604020202020204" pitchFamily="34" charset="0"/>
              <a:buChar char="•"/>
            </a:pPr>
            <a:r>
              <a:rPr lang="en-GB" sz="2400" dirty="0">
                <a:solidFill>
                  <a:srgbClr val="3F3F3F"/>
                </a:solidFill>
                <a:effectLst/>
                <a:latin typeface="OpenSans"/>
              </a:rPr>
              <a:t>Non-linear graph-based dimension reduction method like t-SNE </a:t>
            </a:r>
          </a:p>
          <a:p>
            <a:pPr marL="342900" indent="-342900">
              <a:buFont typeface="Arial" panose="020B0604020202020204" pitchFamily="34" charset="0"/>
              <a:buChar char="•"/>
            </a:pPr>
            <a:r>
              <a:rPr lang="en-GB" sz="2400" dirty="0">
                <a:solidFill>
                  <a:srgbClr val="3F3F3F"/>
                </a:solidFill>
                <a:latin typeface="OpenSans"/>
              </a:rPr>
              <a:t>Better than PCA at showing overall similarities of cells </a:t>
            </a:r>
          </a:p>
          <a:p>
            <a:pPr marL="342900" indent="-342900">
              <a:buFont typeface="Arial" panose="020B0604020202020204" pitchFamily="34" charset="0"/>
              <a:buChar char="•"/>
            </a:pPr>
            <a:r>
              <a:rPr lang="en-GB" sz="2400" dirty="0">
                <a:solidFill>
                  <a:srgbClr val="3F3F3F"/>
                </a:solidFill>
                <a:effectLst/>
                <a:latin typeface="OpenSans"/>
              </a:rPr>
              <a:t>Preserves the global structure better than t-SNE </a:t>
            </a:r>
            <a:endParaRPr lang="en-GB" sz="2400" dirty="0"/>
          </a:p>
          <a:p>
            <a:pPr marL="342900" indent="-342900">
              <a:buFont typeface="Arial" panose="020B0604020202020204" pitchFamily="34" charset="0"/>
              <a:buChar char="•"/>
            </a:pPr>
            <a:r>
              <a:rPr lang="en-GB" sz="2400" dirty="0">
                <a:solidFill>
                  <a:srgbClr val="3F3F3F"/>
                </a:solidFill>
                <a:effectLst/>
                <a:latin typeface="OpenSans"/>
              </a:rPr>
              <a:t>Newer &amp; efficient = fast </a:t>
            </a:r>
            <a:endParaRPr lang="en-GB" sz="2400" dirty="0"/>
          </a:p>
          <a:p>
            <a:pPr marL="342900" indent="-342900">
              <a:buFont typeface="Arial" panose="020B0604020202020204" pitchFamily="34" charset="0"/>
              <a:buChar char="•"/>
            </a:pPr>
            <a:r>
              <a:rPr lang="en-GB" sz="2400" dirty="0">
                <a:solidFill>
                  <a:srgbClr val="3F3F3F"/>
                </a:solidFill>
                <a:effectLst/>
                <a:latin typeface="OpenSans"/>
              </a:rPr>
              <a:t>Based on the top Principal Components</a:t>
            </a:r>
            <a:endParaRPr lang="en-GB" sz="2400" dirty="0"/>
          </a:p>
        </p:txBody>
      </p:sp>
      <p:pic>
        <p:nvPicPr>
          <p:cNvPr id="5122" name="Picture 2">
            <a:extLst>
              <a:ext uri="{FF2B5EF4-FFF2-40B4-BE49-F238E27FC236}">
                <a16:creationId xmlns:a16="http://schemas.microsoft.com/office/drawing/2014/main" id="{9C6E589B-E16D-1C45-838D-1E3F07F735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25248" y="3429000"/>
            <a:ext cx="2915759" cy="208268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80D7395A-84A3-BC4C-ABA3-75A0995EFC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2786" y="3629680"/>
            <a:ext cx="2667000" cy="1905000"/>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C68CA190-41D7-C140-847B-435ED5D4F558}"/>
              </a:ext>
            </a:extLst>
          </p:cNvPr>
          <p:cNvCxnSpPr>
            <a:cxnSpLocks/>
          </p:cNvCxnSpPr>
          <p:nvPr/>
        </p:nvCxnSpPr>
        <p:spPr>
          <a:xfrm>
            <a:off x="6722076" y="4382519"/>
            <a:ext cx="1310882"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50D9902C-1672-6A48-B1F2-0EE1DF20AE4A}"/>
              </a:ext>
            </a:extLst>
          </p:cNvPr>
          <p:cNvSpPr txBox="1"/>
          <p:nvPr/>
        </p:nvSpPr>
        <p:spPr>
          <a:xfrm>
            <a:off x="736256" y="5568672"/>
            <a:ext cx="6183528" cy="923330"/>
          </a:xfrm>
          <a:prstGeom prst="rect">
            <a:avLst/>
          </a:prstGeom>
          <a:noFill/>
        </p:spPr>
        <p:txBody>
          <a:bodyPr wrap="square" rtlCol="0">
            <a:spAutoFit/>
          </a:bodyPr>
          <a:lstStyle/>
          <a:p>
            <a:r>
              <a:rPr lang="en-US" dirty="0"/>
              <a:t>TIPS: </a:t>
            </a:r>
          </a:p>
          <a:p>
            <a:pPr marL="285750" indent="-285750">
              <a:buFont typeface="Arial" panose="020B0604020202020204" pitchFamily="34" charset="0"/>
              <a:buChar char="•"/>
            </a:pPr>
            <a:r>
              <a:rPr lang="en-US" dirty="0"/>
              <a:t>Worth exploring the parameters e.g. </a:t>
            </a:r>
            <a:r>
              <a:rPr lang="en-US" dirty="0" err="1"/>
              <a:t>n_neighbours</a:t>
            </a:r>
            <a:endParaRPr lang="en-US" dirty="0"/>
          </a:p>
          <a:p>
            <a:pPr marL="285750" indent="-285750">
              <a:buFont typeface="Arial" panose="020B0604020202020204" pitchFamily="34" charset="0"/>
              <a:buChar char="•"/>
            </a:pPr>
            <a:r>
              <a:rPr lang="en-US" dirty="0"/>
              <a:t>Set a seed so you don’t get different results each time!</a:t>
            </a:r>
          </a:p>
        </p:txBody>
      </p:sp>
    </p:spTree>
    <p:extLst>
      <p:ext uri="{BB962C8B-B14F-4D97-AF65-F5344CB8AC3E}">
        <p14:creationId xmlns:p14="http://schemas.microsoft.com/office/powerpoint/2010/main" val="20126634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6207D-C396-EC4F-82DE-26BBB7556153}"/>
              </a:ext>
            </a:extLst>
          </p:cNvPr>
          <p:cNvSpPr>
            <a:spLocks noGrp="1"/>
          </p:cNvSpPr>
          <p:nvPr>
            <p:ph type="title"/>
          </p:nvPr>
        </p:nvSpPr>
        <p:spPr/>
        <p:txBody>
          <a:bodyPr/>
          <a:lstStyle/>
          <a:p>
            <a:r>
              <a:rPr lang="en-US" dirty="0"/>
              <a:t>Batch effects</a:t>
            </a:r>
          </a:p>
        </p:txBody>
      </p:sp>
      <p:sp>
        <p:nvSpPr>
          <p:cNvPr id="5" name="TextBox 4">
            <a:extLst>
              <a:ext uri="{FF2B5EF4-FFF2-40B4-BE49-F238E27FC236}">
                <a16:creationId xmlns:a16="http://schemas.microsoft.com/office/drawing/2014/main" id="{F72121A8-7100-0E4C-A33B-8CDD4AA12936}"/>
              </a:ext>
            </a:extLst>
          </p:cNvPr>
          <p:cNvSpPr txBox="1"/>
          <p:nvPr/>
        </p:nvSpPr>
        <p:spPr>
          <a:xfrm>
            <a:off x="838199" y="5292546"/>
            <a:ext cx="5377249" cy="1200329"/>
          </a:xfrm>
          <a:prstGeom prst="rect">
            <a:avLst/>
          </a:prstGeom>
          <a:noFill/>
        </p:spPr>
        <p:txBody>
          <a:bodyPr wrap="square" rtlCol="0">
            <a:spAutoFit/>
          </a:bodyPr>
          <a:lstStyle/>
          <a:p>
            <a:r>
              <a:rPr lang="en-US" dirty="0"/>
              <a:t>UMI counts, which have been corrected for batches cannot be used for gene-level analysis i.e. differential expression and marker identification. They are only suitable for cell-level analysis e.g. clustering.</a:t>
            </a:r>
          </a:p>
        </p:txBody>
      </p:sp>
      <p:pic>
        <p:nvPicPr>
          <p:cNvPr id="6146" name="Picture 2">
            <a:extLst>
              <a:ext uri="{FF2B5EF4-FFF2-40B4-BE49-F238E27FC236}">
                <a16:creationId xmlns:a16="http://schemas.microsoft.com/office/drawing/2014/main" id="{3D6869B3-1A7C-AB48-BD91-997D58964F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952367"/>
            <a:ext cx="4134571" cy="295326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C3CA5C43-F2AD-4A41-8450-50575D589987}"/>
              </a:ext>
            </a:extLst>
          </p:cNvPr>
          <p:cNvSpPr txBox="1"/>
          <p:nvPr/>
        </p:nvSpPr>
        <p:spPr>
          <a:xfrm>
            <a:off x="838199" y="1499158"/>
            <a:ext cx="4606159" cy="383059"/>
          </a:xfrm>
          <a:prstGeom prst="rect">
            <a:avLst/>
          </a:prstGeom>
          <a:noFill/>
        </p:spPr>
        <p:txBody>
          <a:bodyPr wrap="square" rtlCol="0">
            <a:spAutoFit/>
          </a:bodyPr>
          <a:lstStyle/>
          <a:p>
            <a:r>
              <a:rPr lang="en-US" dirty="0"/>
              <a:t>Batch effect between technical replicates</a:t>
            </a:r>
          </a:p>
        </p:txBody>
      </p:sp>
      <p:pic>
        <p:nvPicPr>
          <p:cNvPr id="6148" name="Picture 4">
            <a:extLst>
              <a:ext uri="{FF2B5EF4-FFF2-40B4-BE49-F238E27FC236}">
                <a16:creationId xmlns:a16="http://schemas.microsoft.com/office/drawing/2014/main" id="{133334F2-917F-E74E-809E-22025B6489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3450" y="1952366"/>
            <a:ext cx="4134571" cy="295326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FA3BD2F9-FBA7-AE41-A467-83C03119312B}"/>
              </a:ext>
            </a:extLst>
          </p:cNvPr>
          <p:cNvSpPr txBox="1"/>
          <p:nvPr/>
        </p:nvSpPr>
        <p:spPr>
          <a:xfrm>
            <a:off x="6173450" y="1532236"/>
            <a:ext cx="4606159" cy="383059"/>
          </a:xfrm>
          <a:prstGeom prst="rect">
            <a:avLst/>
          </a:prstGeom>
          <a:noFill/>
        </p:spPr>
        <p:txBody>
          <a:bodyPr wrap="square" rtlCol="0">
            <a:spAutoFit/>
          </a:bodyPr>
          <a:lstStyle/>
          <a:p>
            <a:r>
              <a:rPr lang="en-US" dirty="0"/>
              <a:t>Batch effect between different samples</a:t>
            </a:r>
          </a:p>
        </p:txBody>
      </p:sp>
    </p:spTree>
    <p:extLst>
      <p:ext uri="{BB962C8B-B14F-4D97-AF65-F5344CB8AC3E}">
        <p14:creationId xmlns:p14="http://schemas.microsoft.com/office/powerpoint/2010/main" val="18377464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A015A-10CB-C141-B7AB-29D729E75D8C}"/>
              </a:ext>
            </a:extLst>
          </p:cNvPr>
          <p:cNvSpPr>
            <a:spLocks noGrp="1"/>
          </p:cNvSpPr>
          <p:nvPr>
            <p:ph type="title"/>
          </p:nvPr>
        </p:nvSpPr>
        <p:spPr/>
        <p:txBody>
          <a:bodyPr/>
          <a:lstStyle/>
          <a:p>
            <a:r>
              <a:rPr lang="en-US" dirty="0"/>
              <a:t>Batch effects – mutual nearest </a:t>
            </a:r>
            <a:r>
              <a:rPr lang="en-US" dirty="0" err="1"/>
              <a:t>neighbours</a:t>
            </a:r>
            <a:endParaRPr lang="en-US" dirty="0"/>
          </a:p>
        </p:txBody>
      </p:sp>
      <p:pic>
        <p:nvPicPr>
          <p:cNvPr id="4" name="Picture 3" descr="Diagram&#10;&#10;Description automatically generated">
            <a:extLst>
              <a:ext uri="{FF2B5EF4-FFF2-40B4-BE49-F238E27FC236}">
                <a16:creationId xmlns:a16="http://schemas.microsoft.com/office/drawing/2014/main" id="{B2AA49E5-BC78-B746-9210-FF84124765F3}"/>
              </a:ext>
            </a:extLst>
          </p:cNvPr>
          <p:cNvPicPr>
            <a:picLocks noChangeAspect="1"/>
          </p:cNvPicPr>
          <p:nvPr/>
        </p:nvPicPr>
        <p:blipFill>
          <a:blip r:embed="rId2"/>
          <a:stretch>
            <a:fillRect/>
          </a:stretch>
        </p:blipFill>
        <p:spPr>
          <a:xfrm>
            <a:off x="838200" y="2079234"/>
            <a:ext cx="6355109" cy="3611820"/>
          </a:xfrm>
          <a:prstGeom prst="rect">
            <a:avLst/>
          </a:prstGeom>
        </p:spPr>
      </p:pic>
      <p:sp>
        <p:nvSpPr>
          <p:cNvPr id="5" name="TextBox 4">
            <a:extLst>
              <a:ext uri="{FF2B5EF4-FFF2-40B4-BE49-F238E27FC236}">
                <a16:creationId xmlns:a16="http://schemas.microsoft.com/office/drawing/2014/main" id="{F625D9E3-BA26-4042-8AE3-ADAC41C33894}"/>
              </a:ext>
            </a:extLst>
          </p:cNvPr>
          <p:cNvSpPr txBox="1"/>
          <p:nvPr/>
        </p:nvSpPr>
        <p:spPr>
          <a:xfrm>
            <a:off x="7587048" y="2079234"/>
            <a:ext cx="4448432" cy="3046988"/>
          </a:xfrm>
          <a:prstGeom prst="rect">
            <a:avLst/>
          </a:prstGeom>
          <a:noFill/>
        </p:spPr>
        <p:txBody>
          <a:bodyPr wrap="square">
            <a:spAutoFit/>
          </a:bodyPr>
          <a:lstStyle/>
          <a:p>
            <a:pPr algn="l"/>
            <a:r>
              <a:rPr lang="en-GB" sz="1600" b="0" i="0" dirty="0">
                <a:solidFill>
                  <a:srgbClr val="333333"/>
                </a:solidFill>
                <a:effectLst/>
              </a:rPr>
              <a:t>Here are the assumptions of this approach (taken from </a:t>
            </a:r>
            <a:r>
              <a:rPr lang="en-GB" sz="1600" b="0" i="0" u="none" strike="noStrike" dirty="0">
                <a:solidFill>
                  <a:srgbClr val="337AB7"/>
                </a:solidFill>
                <a:effectLst/>
                <a:hlinkClick r:id="rId3"/>
              </a:rPr>
              <a:t>Haghverdi et al 2018</a:t>
            </a:r>
            <a:r>
              <a:rPr lang="en-GB" sz="1600" b="0" i="0" dirty="0">
                <a:solidFill>
                  <a:srgbClr val="333333"/>
                </a:solidFill>
                <a:effectLst/>
              </a:rPr>
              <a:t>):</a:t>
            </a:r>
          </a:p>
          <a:p>
            <a:pPr>
              <a:buFont typeface="+mj-lt"/>
              <a:buAutoNum type="arabicPeriod"/>
            </a:pPr>
            <a:endParaRPr lang="en-GB" sz="1600" dirty="0">
              <a:effectLst/>
            </a:endParaRPr>
          </a:p>
          <a:p>
            <a:pPr>
              <a:buFont typeface="+mj-lt"/>
              <a:buAutoNum type="arabicPeriod"/>
            </a:pPr>
            <a:r>
              <a:rPr lang="en-GB" sz="1600" dirty="0">
                <a:effectLst/>
              </a:rPr>
              <a:t> There is at least one cell population that is present in both batches</a:t>
            </a:r>
          </a:p>
          <a:p>
            <a:pPr>
              <a:buFont typeface="+mj-lt"/>
              <a:buAutoNum type="arabicPeriod"/>
            </a:pPr>
            <a:endParaRPr lang="en-GB" sz="1600" dirty="0">
              <a:effectLst/>
            </a:endParaRPr>
          </a:p>
          <a:p>
            <a:pPr>
              <a:buFont typeface="+mj-lt"/>
              <a:buAutoNum type="arabicPeriod"/>
            </a:pPr>
            <a:r>
              <a:rPr lang="en-GB" sz="1600" dirty="0">
                <a:effectLst/>
              </a:rPr>
              <a:t> the batch effect is not correlated to the biological effect</a:t>
            </a:r>
          </a:p>
          <a:p>
            <a:pPr>
              <a:buFont typeface="+mj-lt"/>
              <a:buAutoNum type="arabicPeriod"/>
            </a:pPr>
            <a:endParaRPr lang="en-GB" sz="1600" dirty="0">
              <a:effectLst/>
            </a:endParaRPr>
          </a:p>
          <a:p>
            <a:pPr>
              <a:buFont typeface="+mj-lt"/>
              <a:buAutoNum type="arabicPeriod"/>
            </a:pPr>
            <a:r>
              <a:rPr lang="en-GB" sz="1600" dirty="0">
                <a:effectLst/>
              </a:rPr>
              <a:t> the batch-effect variation is much smaller than the biological-effect variation between different cell types</a:t>
            </a:r>
          </a:p>
        </p:txBody>
      </p:sp>
      <p:sp>
        <p:nvSpPr>
          <p:cNvPr id="6" name="TextBox 5">
            <a:extLst>
              <a:ext uri="{FF2B5EF4-FFF2-40B4-BE49-F238E27FC236}">
                <a16:creationId xmlns:a16="http://schemas.microsoft.com/office/drawing/2014/main" id="{D23E75F7-91EA-324B-8F76-38601EE4DC35}"/>
              </a:ext>
            </a:extLst>
          </p:cNvPr>
          <p:cNvSpPr txBox="1"/>
          <p:nvPr/>
        </p:nvSpPr>
        <p:spPr>
          <a:xfrm>
            <a:off x="6462584" y="5869458"/>
            <a:ext cx="5152767" cy="923330"/>
          </a:xfrm>
          <a:prstGeom prst="rect">
            <a:avLst/>
          </a:prstGeom>
          <a:noFill/>
        </p:spPr>
        <p:txBody>
          <a:bodyPr wrap="square" rtlCol="0">
            <a:spAutoFit/>
          </a:bodyPr>
          <a:lstStyle/>
          <a:p>
            <a:r>
              <a:rPr lang="en-US" dirty="0"/>
              <a:t>The “integration anchors” approach in Seurat is based on this Mutual Nearest </a:t>
            </a:r>
            <a:r>
              <a:rPr lang="en-US" dirty="0" err="1"/>
              <a:t>Neighbours</a:t>
            </a:r>
            <a:r>
              <a:rPr lang="en-US" dirty="0"/>
              <a:t> approach of </a:t>
            </a:r>
            <a:r>
              <a:rPr lang="en-US" dirty="0" err="1"/>
              <a:t>Haghverdi</a:t>
            </a:r>
            <a:r>
              <a:rPr lang="en-US" dirty="0"/>
              <a:t> et al.</a:t>
            </a:r>
          </a:p>
        </p:txBody>
      </p:sp>
    </p:spTree>
    <p:extLst>
      <p:ext uri="{BB962C8B-B14F-4D97-AF65-F5344CB8AC3E}">
        <p14:creationId xmlns:p14="http://schemas.microsoft.com/office/powerpoint/2010/main" val="31293977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6E266-54FE-B640-824F-F39916C6280B}"/>
              </a:ext>
            </a:extLst>
          </p:cNvPr>
          <p:cNvSpPr>
            <a:spLocks noGrp="1"/>
          </p:cNvSpPr>
          <p:nvPr>
            <p:ph type="title"/>
          </p:nvPr>
        </p:nvSpPr>
        <p:spPr/>
        <p:txBody>
          <a:bodyPr/>
          <a:lstStyle/>
          <a:p>
            <a:r>
              <a:rPr lang="en-US" dirty="0"/>
              <a:t>Clustering</a:t>
            </a:r>
          </a:p>
        </p:txBody>
      </p:sp>
      <p:sp>
        <p:nvSpPr>
          <p:cNvPr id="4" name="TextBox 3">
            <a:extLst>
              <a:ext uri="{FF2B5EF4-FFF2-40B4-BE49-F238E27FC236}">
                <a16:creationId xmlns:a16="http://schemas.microsoft.com/office/drawing/2014/main" id="{3217333E-524D-AB43-9028-FCA25D637304}"/>
              </a:ext>
            </a:extLst>
          </p:cNvPr>
          <p:cNvSpPr txBox="1"/>
          <p:nvPr/>
        </p:nvSpPr>
        <p:spPr>
          <a:xfrm>
            <a:off x="672662" y="1690688"/>
            <a:ext cx="6096000" cy="3139321"/>
          </a:xfrm>
          <a:prstGeom prst="rect">
            <a:avLst/>
          </a:prstGeom>
          <a:noFill/>
        </p:spPr>
        <p:txBody>
          <a:bodyPr wrap="square">
            <a:spAutoFit/>
          </a:bodyPr>
          <a:lstStyle/>
          <a:p>
            <a:r>
              <a:rPr lang="en-GB" sz="1800" dirty="0">
                <a:solidFill>
                  <a:srgbClr val="3F3F3F"/>
                </a:solidFill>
                <a:effectLst/>
                <a:latin typeface="OpenSans"/>
              </a:rPr>
              <a:t>The data has been </a:t>
            </a:r>
            <a:r>
              <a:rPr lang="en-GB" sz="1800" dirty="0" err="1">
                <a:solidFill>
                  <a:srgbClr val="3F3F3F"/>
                </a:solidFill>
                <a:effectLst/>
                <a:latin typeface="OpenSans"/>
              </a:rPr>
              <a:t>QC’d</a:t>
            </a:r>
            <a:r>
              <a:rPr lang="en-GB" sz="1800" dirty="0">
                <a:solidFill>
                  <a:srgbClr val="3F3F3F"/>
                </a:solidFill>
                <a:effectLst/>
                <a:latin typeface="OpenSans"/>
              </a:rPr>
              <a:t>, normalized, and batch corrected.</a:t>
            </a:r>
            <a:br>
              <a:rPr lang="en-GB" sz="1800" dirty="0">
                <a:solidFill>
                  <a:srgbClr val="3F3F3F"/>
                </a:solidFill>
                <a:effectLst/>
                <a:latin typeface="OpenSans"/>
              </a:rPr>
            </a:br>
            <a:endParaRPr lang="en-GB" sz="1800" dirty="0">
              <a:solidFill>
                <a:srgbClr val="3F3F3F"/>
              </a:solidFill>
              <a:effectLst/>
              <a:latin typeface="OpenSans"/>
            </a:endParaRPr>
          </a:p>
          <a:p>
            <a:r>
              <a:rPr lang="en-GB" sz="1800" dirty="0">
                <a:solidFill>
                  <a:srgbClr val="3F3F3F"/>
                </a:solidFill>
                <a:effectLst/>
                <a:latin typeface="OpenSans"/>
              </a:rPr>
              <a:t>We can now start to understand the dataset by identifying cell types. </a:t>
            </a:r>
          </a:p>
          <a:p>
            <a:endParaRPr lang="en-GB" dirty="0">
              <a:solidFill>
                <a:srgbClr val="3F3F3F"/>
              </a:solidFill>
              <a:latin typeface="OpenSans"/>
            </a:endParaRPr>
          </a:p>
          <a:p>
            <a:r>
              <a:rPr lang="en-GB" sz="1800" dirty="0">
                <a:solidFill>
                  <a:srgbClr val="3F3F3F"/>
                </a:solidFill>
                <a:effectLst/>
                <a:latin typeface="OpenSans"/>
              </a:rPr>
              <a:t>This involves two steps: </a:t>
            </a:r>
            <a:endParaRPr lang="en-GB" dirty="0"/>
          </a:p>
          <a:p>
            <a:pPr marL="342900" indent="-342900">
              <a:buFont typeface="+mj-lt"/>
              <a:buAutoNum type="arabicPeriod"/>
            </a:pPr>
            <a:r>
              <a:rPr lang="en-GB" sz="1800" dirty="0">
                <a:solidFill>
                  <a:srgbClr val="3F3F3F"/>
                </a:solidFill>
                <a:effectLst/>
                <a:latin typeface="OpenSans"/>
              </a:rPr>
              <a:t>unsupervised clustering: identification of groups of cells based on the similarities of the transcriptomes without any prior knowledge of the labels usually using the PCA output </a:t>
            </a:r>
            <a:endParaRPr lang="en-GB" dirty="0"/>
          </a:p>
          <a:p>
            <a:pPr marL="342900" indent="-342900">
              <a:buFont typeface="+mj-lt"/>
              <a:buAutoNum type="arabicPeriod"/>
            </a:pPr>
            <a:endParaRPr lang="en-GB" sz="1800" dirty="0">
              <a:solidFill>
                <a:srgbClr val="3F3F3F"/>
              </a:solidFill>
              <a:effectLst/>
              <a:latin typeface="OpenSans"/>
            </a:endParaRPr>
          </a:p>
          <a:p>
            <a:pPr marL="342900" indent="-342900">
              <a:buFont typeface="+mj-lt"/>
              <a:buAutoNum type="arabicPeriod"/>
            </a:pPr>
            <a:r>
              <a:rPr lang="en-GB" sz="1800" dirty="0">
                <a:solidFill>
                  <a:srgbClr val="3F3F3F"/>
                </a:solidFill>
                <a:effectLst/>
                <a:latin typeface="OpenSans"/>
              </a:rPr>
              <a:t>annotation of cell-types based on transcription profiles </a:t>
            </a:r>
            <a:endParaRPr lang="en-GB" dirty="0">
              <a:effectLst/>
            </a:endParaRPr>
          </a:p>
        </p:txBody>
      </p:sp>
      <p:sp>
        <p:nvSpPr>
          <p:cNvPr id="5" name="TextBox 4">
            <a:extLst>
              <a:ext uri="{FF2B5EF4-FFF2-40B4-BE49-F238E27FC236}">
                <a16:creationId xmlns:a16="http://schemas.microsoft.com/office/drawing/2014/main" id="{872C9D4A-FDD3-4B4E-B595-A9CF2C15A073}"/>
              </a:ext>
            </a:extLst>
          </p:cNvPr>
          <p:cNvSpPr txBox="1"/>
          <p:nvPr/>
        </p:nvSpPr>
        <p:spPr>
          <a:xfrm>
            <a:off x="672662" y="5167312"/>
            <a:ext cx="4816366" cy="1477328"/>
          </a:xfrm>
          <a:prstGeom prst="rect">
            <a:avLst/>
          </a:prstGeom>
          <a:noFill/>
        </p:spPr>
        <p:txBody>
          <a:bodyPr wrap="square" rtlCol="0">
            <a:spAutoFit/>
          </a:bodyPr>
          <a:lstStyle/>
          <a:p>
            <a:r>
              <a:rPr lang="en-US" dirty="0"/>
              <a:t>TIPS:</a:t>
            </a:r>
          </a:p>
          <a:p>
            <a:r>
              <a:rPr lang="en-US" dirty="0"/>
              <a:t>It is worth trying different algorithms and parameters for each algorithm as it is difficult to know which will work best for your data</a:t>
            </a:r>
          </a:p>
          <a:p>
            <a:endParaRPr lang="en-US" dirty="0"/>
          </a:p>
        </p:txBody>
      </p:sp>
      <p:pic>
        <p:nvPicPr>
          <p:cNvPr id="7" name="Picture 6" descr="Diagram&#10;&#10;Description automatically generated">
            <a:extLst>
              <a:ext uri="{FF2B5EF4-FFF2-40B4-BE49-F238E27FC236}">
                <a16:creationId xmlns:a16="http://schemas.microsoft.com/office/drawing/2014/main" id="{B5E5972D-6F02-AF4C-9197-F70623D369C0}"/>
              </a:ext>
            </a:extLst>
          </p:cNvPr>
          <p:cNvPicPr>
            <a:picLocks noChangeAspect="1"/>
          </p:cNvPicPr>
          <p:nvPr/>
        </p:nvPicPr>
        <p:blipFill>
          <a:blip r:embed="rId2"/>
          <a:stretch>
            <a:fillRect/>
          </a:stretch>
        </p:blipFill>
        <p:spPr>
          <a:xfrm>
            <a:off x="7845163" y="204487"/>
            <a:ext cx="3230369" cy="3428399"/>
          </a:xfrm>
          <a:prstGeom prst="rect">
            <a:avLst/>
          </a:prstGeom>
        </p:spPr>
      </p:pic>
      <p:pic>
        <p:nvPicPr>
          <p:cNvPr id="8194" name="Picture 2">
            <a:extLst>
              <a:ext uri="{FF2B5EF4-FFF2-40B4-BE49-F238E27FC236}">
                <a16:creationId xmlns:a16="http://schemas.microsoft.com/office/drawing/2014/main" id="{C5026390-D3C7-574C-96EA-8AADF2B396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89160" y="4295065"/>
            <a:ext cx="3464640" cy="24747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30292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B1856-4056-7E41-80BF-55CD67F1904C}"/>
              </a:ext>
            </a:extLst>
          </p:cNvPr>
          <p:cNvSpPr>
            <a:spLocks noGrp="1"/>
          </p:cNvSpPr>
          <p:nvPr>
            <p:ph type="title"/>
          </p:nvPr>
        </p:nvSpPr>
        <p:spPr/>
        <p:txBody>
          <a:bodyPr>
            <a:normAutofit/>
          </a:bodyPr>
          <a:lstStyle/>
          <a:p>
            <a:r>
              <a:rPr lang="en-US" dirty="0"/>
              <a:t>Is there a “correct” clustering? </a:t>
            </a:r>
          </a:p>
        </p:txBody>
      </p:sp>
      <p:sp>
        <p:nvSpPr>
          <p:cNvPr id="4" name="TextBox 3">
            <a:extLst>
              <a:ext uri="{FF2B5EF4-FFF2-40B4-BE49-F238E27FC236}">
                <a16:creationId xmlns:a16="http://schemas.microsoft.com/office/drawing/2014/main" id="{5E56A8BF-CFE5-4147-9AD1-994036734E9A}"/>
              </a:ext>
            </a:extLst>
          </p:cNvPr>
          <p:cNvSpPr txBox="1"/>
          <p:nvPr/>
        </p:nvSpPr>
        <p:spPr>
          <a:xfrm>
            <a:off x="172994" y="1811713"/>
            <a:ext cx="8316097" cy="4524315"/>
          </a:xfrm>
          <a:prstGeom prst="rect">
            <a:avLst/>
          </a:prstGeom>
          <a:noFill/>
        </p:spPr>
        <p:txBody>
          <a:bodyPr wrap="square">
            <a:spAutoFit/>
          </a:bodyPr>
          <a:lstStyle/>
          <a:p>
            <a:r>
              <a:rPr lang="en-GB" dirty="0">
                <a:effectLst/>
              </a:rPr>
              <a:t>Clustering, like a microscope, is a tool to explore the data. </a:t>
            </a:r>
          </a:p>
          <a:p>
            <a:endParaRPr lang="en-GB" dirty="0">
              <a:effectLst/>
            </a:endParaRPr>
          </a:p>
          <a:p>
            <a:r>
              <a:rPr lang="en-GB" dirty="0">
                <a:effectLst/>
              </a:rPr>
              <a:t>We can zoom in and out by changing the resolution of the clustering parameters, and experiment with different clustering algorithms to obtain alternative perspectives on the data. </a:t>
            </a:r>
          </a:p>
          <a:p>
            <a:endParaRPr lang="en-GB" dirty="0">
              <a:effectLst/>
            </a:endParaRPr>
          </a:p>
          <a:p>
            <a:r>
              <a:rPr lang="en-GB" dirty="0">
                <a:effectLst/>
              </a:rPr>
              <a:t>Asking for an unqualified “best” clustering is akin to asking for the best magnification on a microscope. </a:t>
            </a:r>
          </a:p>
          <a:p>
            <a:endParaRPr lang="en-GB" dirty="0">
              <a:effectLst/>
            </a:endParaRPr>
          </a:p>
          <a:p>
            <a:r>
              <a:rPr lang="en-GB" dirty="0">
                <a:effectLst/>
              </a:rPr>
              <a:t>A more relevant question is “how well do the clusters approximate the cell types or states of interest?”. Do you want: </a:t>
            </a:r>
          </a:p>
          <a:p>
            <a:pPr marL="285750" indent="-285750">
              <a:buFont typeface="Arial" panose="020B0604020202020204" pitchFamily="34" charset="0"/>
              <a:buChar char="•"/>
            </a:pPr>
            <a:r>
              <a:rPr lang="en-GB" dirty="0">
                <a:effectLst/>
              </a:rPr>
              <a:t>resolution of the major cell types? </a:t>
            </a:r>
          </a:p>
          <a:p>
            <a:pPr marL="285750" indent="-285750">
              <a:buFont typeface="Arial" panose="020B0604020202020204" pitchFamily="34" charset="0"/>
              <a:buChar char="•"/>
            </a:pPr>
            <a:r>
              <a:rPr lang="en-GB" dirty="0">
                <a:effectLst/>
              </a:rPr>
              <a:t>Resolution of subtypes? </a:t>
            </a:r>
          </a:p>
          <a:p>
            <a:pPr marL="285750" indent="-285750">
              <a:buFont typeface="Arial" panose="020B0604020202020204" pitchFamily="34" charset="0"/>
              <a:buChar char="•"/>
            </a:pPr>
            <a:r>
              <a:rPr lang="en-GB" dirty="0">
                <a:effectLst/>
              </a:rPr>
              <a:t>Resolution of different states (e.g., metabolic activity, stress) within those subtypes? </a:t>
            </a:r>
          </a:p>
          <a:p>
            <a:endParaRPr lang="en-GB" dirty="0">
              <a:effectLst/>
            </a:endParaRPr>
          </a:p>
          <a:p>
            <a:r>
              <a:rPr lang="en-GB" dirty="0">
                <a:effectLst/>
              </a:rPr>
              <a:t>Explore the data, use your biological knowledge! </a:t>
            </a:r>
          </a:p>
        </p:txBody>
      </p:sp>
      <p:pic>
        <p:nvPicPr>
          <p:cNvPr id="1026" name="Picture 2" descr="undefined">
            <a:extLst>
              <a:ext uri="{FF2B5EF4-FFF2-40B4-BE49-F238E27FC236}">
                <a16:creationId xmlns:a16="http://schemas.microsoft.com/office/drawing/2014/main" id="{A6BC0D41-EC51-A44D-A7EE-1EA24D9C54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8976" y="2029574"/>
            <a:ext cx="2308927" cy="3475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96562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607DF-ACA0-1E44-9250-42BA810CB7A1}"/>
              </a:ext>
            </a:extLst>
          </p:cNvPr>
          <p:cNvSpPr>
            <a:spLocks noGrp="1"/>
          </p:cNvSpPr>
          <p:nvPr>
            <p:ph type="title"/>
          </p:nvPr>
        </p:nvSpPr>
        <p:spPr/>
        <p:txBody>
          <a:bodyPr/>
          <a:lstStyle/>
          <a:p>
            <a:r>
              <a:rPr lang="en-US" dirty="0"/>
              <a:t>The Dataset</a:t>
            </a:r>
          </a:p>
        </p:txBody>
      </p:sp>
      <p:sp>
        <p:nvSpPr>
          <p:cNvPr id="4" name="TextBox 3">
            <a:extLst>
              <a:ext uri="{FF2B5EF4-FFF2-40B4-BE49-F238E27FC236}">
                <a16:creationId xmlns:a16="http://schemas.microsoft.com/office/drawing/2014/main" id="{5EF1FD7A-87C2-AA45-9ADC-792D49C5540C}"/>
              </a:ext>
            </a:extLst>
          </p:cNvPr>
          <p:cNvSpPr txBox="1"/>
          <p:nvPr/>
        </p:nvSpPr>
        <p:spPr>
          <a:xfrm>
            <a:off x="640493" y="1690688"/>
            <a:ext cx="10713307" cy="5078313"/>
          </a:xfrm>
          <a:prstGeom prst="rect">
            <a:avLst/>
          </a:prstGeom>
          <a:noFill/>
        </p:spPr>
        <p:txBody>
          <a:bodyPr wrap="square">
            <a:spAutoFit/>
          </a:bodyPr>
          <a:lstStyle/>
          <a:p>
            <a:pPr algn="l"/>
            <a:r>
              <a:rPr lang="en-GB" b="0" i="0" dirty="0">
                <a:solidFill>
                  <a:srgbClr val="333333"/>
                </a:solidFill>
                <a:effectLst/>
                <a:latin typeface="Helvetica Neue" panose="02000503000000020004" pitchFamily="2" charset="0"/>
              </a:rPr>
              <a:t>Childhood acute lymphoblastic </a:t>
            </a:r>
            <a:r>
              <a:rPr lang="en-GB" b="0" i="0" dirty="0" err="1">
                <a:solidFill>
                  <a:srgbClr val="333333"/>
                </a:solidFill>
                <a:effectLst/>
                <a:latin typeface="Helvetica Neue" panose="02000503000000020004" pitchFamily="2" charset="0"/>
              </a:rPr>
              <a:t>leukemia</a:t>
            </a:r>
            <a:r>
              <a:rPr lang="en-GB" b="0" i="0" dirty="0">
                <a:solidFill>
                  <a:srgbClr val="333333"/>
                </a:solidFill>
                <a:effectLst/>
                <a:latin typeface="Helvetica Neue" panose="02000503000000020004" pitchFamily="2" charset="0"/>
              </a:rPr>
              <a:t> (</a:t>
            </a:r>
            <a:r>
              <a:rPr lang="en-GB" b="0" i="0" dirty="0" err="1">
                <a:solidFill>
                  <a:srgbClr val="333333"/>
                </a:solidFill>
                <a:effectLst/>
                <a:latin typeface="Helvetica Neue" panose="02000503000000020004" pitchFamily="2" charset="0"/>
              </a:rPr>
              <a:t>cALL</a:t>
            </a:r>
            <a:r>
              <a:rPr lang="en-GB" b="0" i="0" dirty="0">
                <a:solidFill>
                  <a:srgbClr val="333333"/>
                </a:solidFill>
                <a:effectLst/>
                <a:latin typeface="Helvetica Neue" panose="02000503000000020004" pitchFamily="2" charset="0"/>
              </a:rPr>
              <a:t>) is the most common </a:t>
            </a:r>
            <a:r>
              <a:rPr lang="en-GB" b="0" i="0" dirty="0" err="1">
                <a:solidFill>
                  <a:srgbClr val="333333"/>
                </a:solidFill>
                <a:effectLst/>
                <a:latin typeface="Helvetica Neue" panose="02000503000000020004" pitchFamily="2" charset="0"/>
              </a:rPr>
              <a:t>pediatric</a:t>
            </a:r>
            <a:r>
              <a:rPr lang="en-GB" b="0" i="0" dirty="0">
                <a:solidFill>
                  <a:srgbClr val="333333"/>
                </a:solidFill>
                <a:effectLst/>
                <a:latin typeface="Helvetica Neue" panose="02000503000000020004" pitchFamily="2" charset="0"/>
              </a:rPr>
              <a:t> cancer. The aim of the study was to characterise the heterogeneity of gene expression at the cell level, within and between patients.</a:t>
            </a:r>
          </a:p>
          <a:p>
            <a:pPr algn="l"/>
            <a:endParaRPr lang="en-GB" dirty="0">
              <a:solidFill>
                <a:srgbClr val="333333"/>
              </a:solidFill>
              <a:latin typeface="Helvetica Neue" panose="02000503000000020004" pitchFamily="2" charset="0"/>
            </a:endParaRPr>
          </a:p>
          <a:p>
            <a:pPr algn="l"/>
            <a:r>
              <a:rPr lang="en-GB" b="0" i="0" dirty="0">
                <a:solidFill>
                  <a:srgbClr val="333333"/>
                </a:solidFill>
                <a:effectLst/>
                <a:latin typeface="Helvetica Neue" panose="02000503000000020004" pitchFamily="2" charset="0"/>
              </a:rPr>
              <a:t>Caron et al. 2020 </a:t>
            </a:r>
          </a:p>
          <a:p>
            <a:pPr marL="285750" indent="-285750" algn="l">
              <a:buFont typeface="Arial" panose="020B0604020202020204" pitchFamily="34" charset="0"/>
              <a:buChar char="•"/>
            </a:pPr>
            <a:r>
              <a:rPr lang="en-GB" b="0" i="0" dirty="0">
                <a:solidFill>
                  <a:srgbClr val="333333"/>
                </a:solidFill>
                <a:effectLst/>
                <a:latin typeface="Helvetica Neue" panose="02000503000000020004" pitchFamily="2" charset="0"/>
              </a:rPr>
              <a:t>loaded thawed PBMMCs onto a 10X Genomics Chromium single cell platform (v2 chemistry). </a:t>
            </a:r>
          </a:p>
          <a:p>
            <a:pPr marL="285750" indent="-285750" algn="l">
              <a:buFont typeface="Arial" panose="020B0604020202020204" pitchFamily="34" charset="0"/>
              <a:buChar char="•"/>
            </a:pPr>
            <a:r>
              <a:rPr lang="en-GB" b="0" i="0" dirty="0">
                <a:solidFill>
                  <a:srgbClr val="333333"/>
                </a:solidFill>
                <a:effectLst/>
                <a:latin typeface="Helvetica Neue" panose="02000503000000020004" pitchFamily="2" charset="0"/>
              </a:rPr>
              <a:t>They aimed for 3,000 cells per sample and targeted 100,000 reads per cell by sequencing each sample on one lane of an Illumina </a:t>
            </a:r>
            <a:r>
              <a:rPr lang="en-GB" b="0" i="0" dirty="0" err="1">
                <a:solidFill>
                  <a:srgbClr val="333333"/>
                </a:solidFill>
                <a:effectLst/>
                <a:latin typeface="Helvetica Neue" panose="02000503000000020004" pitchFamily="2" charset="0"/>
              </a:rPr>
              <a:t>HiSeq</a:t>
            </a:r>
            <a:r>
              <a:rPr lang="en-GB" b="0" i="0" dirty="0">
                <a:solidFill>
                  <a:srgbClr val="333333"/>
                </a:solidFill>
                <a:effectLst/>
                <a:latin typeface="Helvetica Neue" panose="02000503000000020004" pitchFamily="2" charset="0"/>
              </a:rPr>
              <a:t> 4000 high-throughput sequencer (2x98 </a:t>
            </a:r>
            <a:r>
              <a:rPr lang="en-GB" b="0" i="0" dirty="0" err="1">
                <a:solidFill>
                  <a:srgbClr val="333333"/>
                </a:solidFill>
                <a:effectLst/>
                <a:latin typeface="Helvetica Neue" panose="02000503000000020004" pitchFamily="2" charset="0"/>
              </a:rPr>
              <a:t>b.p.</a:t>
            </a:r>
            <a:r>
              <a:rPr lang="en-GB" b="0" i="0" dirty="0">
                <a:solidFill>
                  <a:srgbClr val="333333"/>
                </a:solidFill>
                <a:effectLst/>
                <a:latin typeface="Helvetica Neue" panose="02000503000000020004" pitchFamily="2" charset="0"/>
              </a:rPr>
              <a:t> paired-end sequencing). </a:t>
            </a:r>
          </a:p>
          <a:p>
            <a:pPr marL="285750" indent="-285750" algn="l">
              <a:buFont typeface="Arial" panose="020B0604020202020204" pitchFamily="34" charset="0"/>
              <a:buChar char="•"/>
            </a:pPr>
            <a:r>
              <a:rPr lang="en-GB" dirty="0">
                <a:solidFill>
                  <a:srgbClr val="333333"/>
                </a:solidFill>
                <a:latin typeface="Helvetica Neue" panose="02000503000000020004" pitchFamily="2" charset="0"/>
              </a:rPr>
              <a:t>T</a:t>
            </a:r>
            <a:r>
              <a:rPr lang="en-GB" b="0" i="0" dirty="0">
                <a:solidFill>
                  <a:srgbClr val="333333"/>
                </a:solidFill>
                <a:effectLst/>
                <a:latin typeface="Helvetica Neue" panose="02000503000000020004" pitchFamily="2" charset="0"/>
              </a:rPr>
              <a:t>hey generated single cell gene expression data from 39,375 </a:t>
            </a:r>
            <a:r>
              <a:rPr lang="en-GB" b="0" i="0" dirty="0" err="1">
                <a:solidFill>
                  <a:srgbClr val="333333"/>
                </a:solidFill>
                <a:effectLst/>
                <a:latin typeface="Helvetica Neue" panose="02000503000000020004" pitchFamily="2" charset="0"/>
              </a:rPr>
              <a:t>pediatric</a:t>
            </a:r>
            <a:r>
              <a:rPr lang="en-GB" b="0" i="0" dirty="0">
                <a:solidFill>
                  <a:srgbClr val="333333"/>
                </a:solidFill>
                <a:effectLst/>
                <a:latin typeface="Helvetica Neue" panose="02000503000000020004" pitchFamily="2" charset="0"/>
              </a:rPr>
              <a:t> bone marrow mononuclear cells (PBMMCs) from eight </a:t>
            </a:r>
            <a:r>
              <a:rPr lang="en-GB" b="0" i="0" dirty="0" err="1">
                <a:solidFill>
                  <a:srgbClr val="333333"/>
                </a:solidFill>
                <a:effectLst/>
                <a:latin typeface="Helvetica Neue" panose="02000503000000020004" pitchFamily="2" charset="0"/>
              </a:rPr>
              <a:t>cALL</a:t>
            </a:r>
            <a:r>
              <a:rPr lang="en-GB" b="0" i="0" dirty="0">
                <a:solidFill>
                  <a:srgbClr val="333333"/>
                </a:solidFill>
                <a:effectLst/>
                <a:latin typeface="Helvetica Neue" panose="02000503000000020004" pitchFamily="2" charset="0"/>
              </a:rPr>
              <a:t> patients of common subtypes. </a:t>
            </a:r>
          </a:p>
          <a:p>
            <a:pPr marL="285750" indent="-285750" algn="l">
              <a:buFont typeface="Arial" panose="020B0604020202020204" pitchFamily="34" charset="0"/>
              <a:buChar char="•"/>
            </a:pPr>
            <a:r>
              <a:rPr lang="en-GB" b="0" i="0" dirty="0">
                <a:solidFill>
                  <a:srgbClr val="333333"/>
                </a:solidFill>
                <a:effectLst/>
                <a:latin typeface="Helvetica Neue" panose="02000503000000020004" pitchFamily="2" charset="0"/>
              </a:rPr>
              <a:t>Thus we have cells collected from four patients with ETV6/RUNX1 rearrangements, two HHD cases and two T-ALL cases. There are also PBMMCs from 3 healthy donors.</a:t>
            </a:r>
          </a:p>
          <a:p>
            <a:pPr algn="l"/>
            <a:endParaRPr lang="en-GB" b="0" i="0" dirty="0">
              <a:solidFill>
                <a:srgbClr val="333333"/>
              </a:solidFill>
              <a:effectLst/>
              <a:latin typeface="Helvetica Neue" panose="02000503000000020004" pitchFamily="2" charset="0"/>
            </a:endParaRPr>
          </a:p>
          <a:p>
            <a:pPr algn="l"/>
            <a:r>
              <a:rPr lang="en-GB" b="0" i="0" dirty="0">
                <a:solidFill>
                  <a:srgbClr val="333333"/>
                </a:solidFill>
                <a:effectLst/>
                <a:latin typeface="Helvetica Neue" panose="02000503000000020004" pitchFamily="2" charset="0"/>
              </a:rPr>
              <a:t>In the original paper they examined transcriptional variation within and between the cancers of different patients. Similarly, by the end of this workshop we will have:</a:t>
            </a:r>
          </a:p>
          <a:p>
            <a:pPr marL="285750" indent="-285750" algn="l">
              <a:buFont typeface="Arial" panose="020B0604020202020204" pitchFamily="34" charset="0"/>
              <a:buChar char="•"/>
            </a:pPr>
            <a:r>
              <a:rPr lang="en-GB" b="0" i="0" dirty="0">
                <a:solidFill>
                  <a:srgbClr val="333333"/>
                </a:solidFill>
                <a:effectLst/>
                <a:latin typeface="Helvetica Neue" panose="02000503000000020004" pitchFamily="2" charset="0"/>
              </a:rPr>
              <a:t>Performed QC, normalisation and batch correction on the data.</a:t>
            </a:r>
          </a:p>
          <a:p>
            <a:pPr marL="285750" indent="-285750" algn="l">
              <a:buFont typeface="Arial" panose="020B0604020202020204" pitchFamily="34" charset="0"/>
              <a:buChar char="•"/>
            </a:pPr>
            <a:r>
              <a:rPr lang="en-GB" b="0" i="0" dirty="0">
                <a:solidFill>
                  <a:srgbClr val="333333"/>
                </a:solidFill>
                <a:effectLst/>
                <a:latin typeface="Helvetica Neue" panose="02000503000000020004" pitchFamily="2" charset="0"/>
              </a:rPr>
              <a:t>Identified the cell types in the different samples and looked at DE genes.</a:t>
            </a:r>
          </a:p>
        </p:txBody>
      </p:sp>
    </p:spTree>
    <p:extLst>
      <p:ext uri="{BB962C8B-B14F-4D97-AF65-F5344CB8AC3E}">
        <p14:creationId xmlns:p14="http://schemas.microsoft.com/office/powerpoint/2010/main" val="29404397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A64F6-557A-0740-A0B3-0B46E57A5676}"/>
              </a:ext>
            </a:extLst>
          </p:cNvPr>
          <p:cNvSpPr>
            <a:spLocks noGrp="1"/>
          </p:cNvSpPr>
          <p:nvPr>
            <p:ph type="title"/>
          </p:nvPr>
        </p:nvSpPr>
        <p:spPr/>
        <p:txBody>
          <a:bodyPr/>
          <a:lstStyle/>
          <a:p>
            <a:r>
              <a:rPr lang="en-US" dirty="0"/>
              <a:t>Analysis software</a:t>
            </a:r>
          </a:p>
        </p:txBody>
      </p:sp>
      <p:sp>
        <p:nvSpPr>
          <p:cNvPr id="3" name="TextBox 2">
            <a:extLst>
              <a:ext uri="{FF2B5EF4-FFF2-40B4-BE49-F238E27FC236}">
                <a16:creationId xmlns:a16="http://schemas.microsoft.com/office/drawing/2014/main" id="{AD5E0F77-E75A-0445-BF5C-7952C9289013}"/>
              </a:ext>
            </a:extLst>
          </p:cNvPr>
          <p:cNvSpPr txBox="1"/>
          <p:nvPr/>
        </p:nvSpPr>
        <p:spPr>
          <a:xfrm>
            <a:off x="838200" y="1849821"/>
            <a:ext cx="10515600" cy="4154984"/>
          </a:xfrm>
          <a:prstGeom prst="rect">
            <a:avLst/>
          </a:prstGeom>
          <a:noFill/>
        </p:spPr>
        <p:txBody>
          <a:bodyPr wrap="square" rtlCol="0">
            <a:spAutoFit/>
          </a:bodyPr>
          <a:lstStyle/>
          <a:p>
            <a:r>
              <a:rPr lang="en-US" sz="2400" dirty="0"/>
              <a:t>Popular options</a:t>
            </a:r>
          </a:p>
          <a:p>
            <a:pPr marL="285750" indent="-285750">
              <a:buFont typeface="Arial" panose="020B0604020202020204" pitchFamily="34" charset="0"/>
              <a:buChar char="•"/>
            </a:pPr>
            <a:r>
              <a:rPr lang="en-US" sz="2400" dirty="0"/>
              <a:t>Seurat - R</a:t>
            </a:r>
          </a:p>
          <a:p>
            <a:pPr marL="285750" indent="-285750">
              <a:buFont typeface="Arial" panose="020B0604020202020204" pitchFamily="34" charset="0"/>
              <a:buChar char="•"/>
            </a:pPr>
            <a:r>
              <a:rPr lang="en-US" sz="2400" dirty="0"/>
              <a:t>Bioconductor (</a:t>
            </a:r>
            <a:r>
              <a:rPr lang="en-US" sz="2400" dirty="0" err="1"/>
              <a:t>scater</a:t>
            </a:r>
            <a:r>
              <a:rPr lang="en-US" sz="2400" dirty="0"/>
              <a:t>/scran) - R</a:t>
            </a:r>
          </a:p>
          <a:p>
            <a:pPr marL="285750" indent="-285750">
              <a:buFont typeface="Arial" panose="020B0604020202020204" pitchFamily="34" charset="0"/>
              <a:buChar char="•"/>
            </a:pPr>
            <a:r>
              <a:rPr lang="en-US" sz="2400" dirty="0" err="1"/>
              <a:t>Scanpy</a:t>
            </a:r>
            <a:r>
              <a:rPr lang="en-US" sz="2400" dirty="0"/>
              <a:t> – Python</a:t>
            </a:r>
          </a:p>
          <a:p>
            <a:pPr marL="285750" indent="-285750">
              <a:buFont typeface="Arial" panose="020B0604020202020204" pitchFamily="34" charset="0"/>
              <a:buChar char="•"/>
            </a:pPr>
            <a:endParaRPr lang="en-US" sz="2400" dirty="0"/>
          </a:p>
          <a:p>
            <a:r>
              <a:rPr lang="en-US" sz="2400" dirty="0"/>
              <a:t>They all do similar things but with different data structures and/or programming languages. </a:t>
            </a:r>
          </a:p>
          <a:p>
            <a:endParaRPr lang="en-US" sz="2400" dirty="0"/>
          </a:p>
          <a:p>
            <a:r>
              <a:rPr lang="en-US" sz="2400" dirty="0"/>
              <a:t>Sometimes the tool you want to use will be implemented in one or other “ecosystem”. You can usually convert your data into alternative format and proceed, but you might have to use a different language. Look for tutorials online!</a:t>
            </a:r>
          </a:p>
        </p:txBody>
      </p:sp>
    </p:spTree>
    <p:extLst>
      <p:ext uri="{BB962C8B-B14F-4D97-AF65-F5344CB8AC3E}">
        <p14:creationId xmlns:p14="http://schemas.microsoft.com/office/powerpoint/2010/main" val="31226779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F90FC-2A4C-9B4F-937A-D32E33AAC140}"/>
              </a:ext>
            </a:extLst>
          </p:cNvPr>
          <p:cNvSpPr>
            <a:spLocks noGrp="1"/>
          </p:cNvSpPr>
          <p:nvPr>
            <p:ph type="title"/>
          </p:nvPr>
        </p:nvSpPr>
        <p:spPr/>
        <p:txBody>
          <a:bodyPr/>
          <a:lstStyle/>
          <a:p>
            <a:r>
              <a:rPr lang="en-US" dirty="0"/>
              <a:t>The Seurat object</a:t>
            </a:r>
          </a:p>
        </p:txBody>
      </p:sp>
      <p:sp>
        <p:nvSpPr>
          <p:cNvPr id="4" name="TextBox 3">
            <a:extLst>
              <a:ext uri="{FF2B5EF4-FFF2-40B4-BE49-F238E27FC236}">
                <a16:creationId xmlns:a16="http://schemas.microsoft.com/office/drawing/2014/main" id="{275F0625-E7F2-5747-827C-C784B09A9775}"/>
              </a:ext>
            </a:extLst>
          </p:cNvPr>
          <p:cNvSpPr txBox="1"/>
          <p:nvPr/>
        </p:nvSpPr>
        <p:spPr>
          <a:xfrm>
            <a:off x="934320" y="1835997"/>
            <a:ext cx="9690786" cy="2031325"/>
          </a:xfrm>
          <a:prstGeom prst="rect">
            <a:avLst/>
          </a:prstGeom>
          <a:noFill/>
        </p:spPr>
        <p:txBody>
          <a:bodyPr wrap="square">
            <a:spAutoFit/>
          </a:bodyPr>
          <a:lstStyle/>
          <a:p>
            <a:pPr algn="l"/>
            <a:r>
              <a:rPr lang="en-GB" b="1" i="0" dirty="0">
                <a:effectLst/>
                <a:latin typeface="Courier" pitchFamily="2" charset="0"/>
              </a:rPr>
              <a:t>@</a:t>
            </a:r>
            <a:r>
              <a:rPr lang="en-GB" b="1" i="0" dirty="0" err="1">
                <a:effectLst/>
                <a:latin typeface="Courier" pitchFamily="2" charset="0"/>
              </a:rPr>
              <a:t>meta.data</a:t>
            </a:r>
            <a:r>
              <a:rPr lang="en-GB" b="1" i="0" dirty="0">
                <a:effectLst/>
                <a:latin typeface="Courier" pitchFamily="2" charset="0"/>
              </a:rPr>
              <a:t> </a:t>
            </a:r>
            <a:r>
              <a:rPr lang="en-GB" b="1" i="0" dirty="0">
                <a:effectLst/>
              </a:rPr>
              <a:t>slot</a:t>
            </a:r>
            <a:r>
              <a:rPr lang="en-GB" dirty="0"/>
              <a:t> - </a:t>
            </a:r>
            <a:r>
              <a:rPr lang="en-GB" b="0" i="0" dirty="0">
                <a:effectLst/>
              </a:rPr>
              <a:t>stores metadata for our droplets/cells (e.g. which batch of samples they belong to, total counts, total number of detected genes, etc.).</a:t>
            </a:r>
          </a:p>
          <a:p>
            <a:pPr algn="l"/>
            <a:endParaRPr lang="en-GB" b="0" i="0" dirty="0">
              <a:effectLst/>
            </a:endParaRPr>
          </a:p>
          <a:p>
            <a:pPr algn="l"/>
            <a:r>
              <a:rPr lang="en-GB" b="1" i="0" dirty="0">
                <a:effectLst/>
                <a:latin typeface="Courier" pitchFamily="2" charset="0"/>
              </a:rPr>
              <a:t>@assays </a:t>
            </a:r>
            <a:r>
              <a:rPr lang="en-GB" b="1" i="0" dirty="0">
                <a:effectLst/>
              </a:rPr>
              <a:t>slot</a:t>
            </a:r>
            <a:r>
              <a:rPr lang="en-GB" b="0" i="0" dirty="0">
                <a:effectLst/>
              </a:rPr>
              <a:t> - stores the matrix of raw counts </a:t>
            </a:r>
            <a:r>
              <a:rPr lang="en-GB" b="0" i="0" dirty="0">
                <a:effectLst/>
                <a:latin typeface="Courier" pitchFamily="2" charset="0"/>
              </a:rPr>
              <a:t>($RNA</a:t>
            </a:r>
            <a:r>
              <a:rPr lang="en-GB" b="0" i="0" dirty="0">
                <a:effectLst/>
              </a:rPr>
              <a:t>), as well as matrices of normalised (</a:t>
            </a:r>
            <a:r>
              <a:rPr lang="en-GB" b="0" i="0" dirty="0">
                <a:effectLst/>
                <a:latin typeface="Courier" pitchFamily="2" charset="0"/>
              </a:rPr>
              <a:t>$SCT</a:t>
            </a:r>
            <a:r>
              <a:rPr lang="en-GB" b="0" i="0" dirty="0">
                <a:effectLst/>
              </a:rPr>
              <a:t>) and transformed data (</a:t>
            </a:r>
            <a:r>
              <a:rPr lang="en-GB" b="0" i="0" dirty="0">
                <a:effectLst/>
                <a:latin typeface="Courier" pitchFamily="2" charset="0"/>
              </a:rPr>
              <a:t>$integrated</a:t>
            </a:r>
            <a:r>
              <a:rPr lang="en-GB" b="0" i="0" dirty="0">
                <a:effectLst/>
              </a:rPr>
              <a:t>).</a:t>
            </a:r>
          </a:p>
          <a:p>
            <a:pPr algn="l"/>
            <a:endParaRPr lang="en-GB" dirty="0">
              <a:effectLst/>
            </a:endParaRPr>
          </a:p>
          <a:p>
            <a:pPr algn="l"/>
            <a:r>
              <a:rPr lang="en-GB" b="1" dirty="0">
                <a:effectLst/>
                <a:latin typeface="Courier" pitchFamily="2" charset="0"/>
              </a:rPr>
              <a:t>@reductions </a:t>
            </a:r>
            <a:r>
              <a:rPr lang="en-GB" b="1" dirty="0">
                <a:effectLst/>
              </a:rPr>
              <a:t>slot </a:t>
            </a:r>
            <a:r>
              <a:rPr lang="en-GB" dirty="0">
                <a:effectLst/>
              </a:rPr>
              <a:t>– stores dimension reductions such as </a:t>
            </a:r>
            <a:r>
              <a:rPr lang="en-GB" dirty="0" err="1">
                <a:effectLst/>
              </a:rPr>
              <a:t>pca</a:t>
            </a:r>
            <a:r>
              <a:rPr lang="en-GB" dirty="0">
                <a:effectLst/>
              </a:rPr>
              <a:t> (</a:t>
            </a:r>
            <a:r>
              <a:rPr lang="en-GB" dirty="0">
                <a:effectLst/>
                <a:latin typeface="Courier" pitchFamily="2" charset="0"/>
              </a:rPr>
              <a:t>$</a:t>
            </a:r>
            <a:r>
              <a:rPr lang="en-GB" dirty="0" err="1">
                <a:effectLst/>
                <a:latin typeface="Courier" pitchFamily="2" charset="0"/>
              </a:rPr>
              <a:t>pca</a:t>
            </a:r>
            <a:r>
              <a:rPr lang="en-GB" dirty="0">
                <a:effectLst/>
              </a:rPr>
              <a:t>) and </a:t>
            </a:r>
            <a:r>
              <a:rPr lang="en-GB" dirty="0" err="1">
                <a:effectLst/>
              </a:rPr>
              <a:t>umap</a:t>
            </a:r>
            <a:r>
              <a:rPr lang="en-GB" dirty="0">
                <a:effectLst/>
              </a:rPr>
              <a:t> (</a:t>
            </a:r>
            <a:r>
              <a:rPr lang="en-GB" dirty="0">
                <a:effectLst/>
                <a:latin typeface="Courier" pitchFamily="2" charset="0"/>
              </a:rPr>
              <a:t>$</a:t>
            </a:r>
            <a:r>
              <a:rPr lang="en-GB" dirty="0" err="1">
                <a:effectLst/>
                <a:latin typeface="Courier" pitchFamily="2" charset="0"/>
              </a:rPr>
              <a:t>umap</a:t>
            </a:r>
            <a:r>
              <a:rPr lang="en-GB" dirty="0">
                <a:effectLst/>
              </a:rPr>
              <a:t>)</a:t>
            </a:r>
          </a:p>
        </p:txBody>
      </p:sp>
    </p:spTree>
    <p:extLst>
      <p:ext uri="{BB962C8B-B14F-4D97-AF65-F5344CB8AC3E}">
        <p14:creationId xmlns:p14="http://schemas.microsoft.com/office/powerpoint/2010/main" val="3665967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D8592-1C4E-3944-9D3B-AFD8FC4203FD}"/>
              </a:ext>
            </a:extLst>
          </p:cNvPr>
          <p:cNvSpPr>
            <a:spLocks noGrp="1"/>
          </p:cNvSpPr>
          <p:nvPr>
            <p:ph type="title"/>
          </p:nvPr>
        </p:nvSpPr>
        <p:spPr/>
        <p:txBody>
          <a:bodyPr/>
          <a:lstStyle/>
          <a:p>
            <a:r>
              <a:rPr lang="en-US" dirty="0"/>
              <a:t>Outline</a:t>
            </a:r>
          </a:p>
        </p:txBody>
      </p:sp>
      <p:sp>
        <p:nvSpPr>
          <p:cNvPr id="7" name="TextBox 6">
            <a:extLst>
              <a:ext uri="{FF2B5EF4-FFF2-40B4-BE49-F238E27FC236}">
                <a16:creationId xmlns:a16="http://schemas.microsoft.com/office/drawing/2014/main" id="{58777C54-93AD-7C45-9500-2AED8847ABC9}"/>
              </a:ext>
            </a:extLst>
          </p:cNvPr>
          <p:cNvSpPr txBox="1"/>
          <p:nvPr/>
        </p:nvSpPr>
        <p:spPr>
          <a:xfrm>
            <a:off x="3049030" y="-2018645"/>
            <a:ext cx="6098058" cy="923330"/>
          </a:xfrm>
          <a:prstGeom prst="rect">
            <a:avLst/>
          </a:prstGeom>
          <a:noFill/>
        </p:spPr>
        <p:txBody>
          <a:bodyPr wrap="square">
            <a:spAutoFit/>
          </a:bodyPr>
          <a:lstStyle/>
          <a:p>
            <a:endParaRPr lang="en-US" dirty="0"/>
          </a:p>
          <a:p>
            <a:endParaRPr lang="en-US" dirty="0"/>
          </a:p>
          <a:p>
            <a:endParaRPr lang="en-US" dirty="0"/>
          </a:p>
        </p:txBody>
      </p:sp>
      <p:sp>
        <p:nvSpPr>
          <p:cNvPr id="9" name="Content Placeholder 8">
            <a:extLst>
              <a:ext uri="{FF2B5EF4-FFF2-40B4-BE49-F238E27FC236}">
                <a16:creationId xmlns:a16="http://schemas.microsoft.com/office/drawing/2014/main" id="{8AEDBCB5-283C-204E-8038-B1EA167EE9C5}"/>
              </a:ext>
            </a:extLst>
          </p:cNvPr>
          <p:cNvSpPr>
            <a:spLocks noGrp="1"/>
          </p:cNvSpPr>
          <p:nvPr>
            <p:ph idx="1"/>
          </p:nvPr>
        </p:nvSpPr>
        <p:spPr>
          <a:xfrm>
            <a:off x="838200" y="1690688"/>
            <a:ext cx="9776254" cy="4351338"/>
          </a:xfrm>
        </p:spPr>
        <p:txBody>
          <a:bodyPr>
            <a:normAutofit fontScale="77500" lnSpcReduction="20000"/>
          </a:bodyPr>
          <a:lstStyle/>
          <a:p>
            <a:pPr marL="0" indent="0">
              <a:buNone/>
            </a:pPr>
            <a:r>
              <a:rPr lang="en-US" sz="3000" b="1" dirty="0"/>
              <a:t>Day 1</a:t>
            </a:r>
          </a:p>
          <a:p>
            <a:pPr marL="342900" indent="-342900">
              <a:buFont typeface="+mj-lt"/>
              <a:buAutoNum type="arabicPeriod"/>
            </a:pPr>
            <a:r>
              <a:rPr lang="en-US" dirty="0"/>
              <a:t>Background to </a:t>
            </a:r>
            <a:r>
              <a:rPr lang="en-US" dirty="0" err="1"/>
              <a:t>scRNA</a:t>
            </a:r>
            <a:r>
              <a:rPr lang="en-US" dirty="0"/>
              <a:t>-seq</a:t>
            </a:r>
          </a:p>
          <a:p>
            <a:pPr marL="342900" indent="-342900">
              <a:buFont typeface="+mj-lt"/>
              <a:buAutoNum type="arabicPeriod"/>
            </a:pPr>
            <a:r>
              <a:rPr lang="en-US" dirty="0" err="1"/>
              <a:t>CellRanger</a:t>
            </a:r>
            <a:r>
              <a:rPr lang="en-US" dirty="0"/>
              <a:t> for mapping and read counts</a:t>
            </a:r>
          </a:p>
          <a:p>
            <a:pPr marL="342900" indent="-342900">
              <a:buFont typeface="+mj-lt"/>
              <a:buAutoNum type="arabicPeriod"/>
            </a:pPr>
            <a:r>
              <a:rPr lang="en-US" dirty="0"/>
              <a:t>QC – good and bad cells</a:t>
            </a:r>
          </a:p>
          <a:p>
            <a:pPr marL="342900" indent="-342900">
              <a:buFont typeface="+mj-lt"/>
              <a:buAutoNum type="arabicPeriod"/>
            </a:pPr>
            <a:r>
              <a:rPr lang="en-US" dirty="0" err="1"/>
              <a:t>Normalisation</a:t>
            </a:r>
            <a:r>
              <a:rPr lang="en-US" dirty="0"/>
              <a:t> – why raw counts are misleading</a:t>
            </a:r>
          </a:p>
          <a:p>
            <a:pPr marL="342900" indent="-342900">
              <a:buFont typeface="+mj-lt"/>
              <a:buAutoNum type="arabicPeriod"/>
            </a:pPr>
            <a:r>
              <a:rPr lang="en-US" dirty="0"/>
              <a:t>Dimension reduction - high dimensional data are difficult to visualize</a:t>
            </a:r>
          </a:p>
          <a:p>
            <a:pPr marL="342900" indent="-342900">
              <a:buFont typeface="+mj-lt"/>
              <a:buAutoNum type="arabicPeriod"/>
            </a:pPr>
            <a:r>
              <a:rPr lang="en-US" dirty="0"/>
              <a:t>Batch effects - samples from different batches can have systematic differences that need removing</a:t>
            </a:r>
          </a:p>
          <a:p>
            <a:pPr marL="342900" indent="-342900">
              <a:buFont typeface="+mj-lt"/>
              <a:buAutoNum type="arabicPeriod"/>
            </a:pPr>
            <a:r>
              <a:rPr lang="en-US" dirty="0"/>
              <a:t>Clustering</a:t>
            </a:r>
          </a:p>
          <a:p>
            <a:pPr marL="342900" indent="-342900">
              <a:buFont typeface="+mj-lt"/>
              <a:buAutoNum type="arabicPeriod"/>
            </a:pPr>
            <a:r>
              <a:rPr lang="en-US" dirty="0"/>
              <a:t>The dataset</a:t>
            </a:r>
          </a:p>
          <a:p>
            <a:pPr marL="342900" indent="-342900">
              <a:buFont typeface="+mj-lt"/>
              <a:buAutoNum type="arabicPeriod"/>
            </a:pPr>
            <a:r>
              <a:rPr lang="en-US" dirty="0"/>
              <a:t>Cell Ranger demo</a:t>
            </a:r>
          </a:p>
          <a:p>
            <a:pPr marL="342900" indent="-342900">
              <a:buFont typeface="+mj-lt"/>
              <a:buAutoNum type="arabicPeriod"/>
            </a:pPr>
            <a:r>
              <a:rPr lang="en-US" dirty="0"/>
              <a:t> Exercises</a:t>
            </a:r>
          </a:p>
          <a:p>
            <a:endParaRPr lang="en-US" dirty="0"/>
          </a:p>
        </p:txBody>
      </p:sp>
    </p:spTree>
    <p:extLst>
      <p:ext uri="{BB962C8B-B14F-4D97-AF65-F5344CB8AC3E}">
        <p14:creationId xmlns:p14="http://schemas.microsoft.com/office/powerpoint/2010/main" val="7460005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5E2F8-EE43-BE48-965B-BDBEBC4C6D8C}"/>
              </a:ext>
            </a:extLst>
          </p:cNvPr>
          <p:cNvSpPr>
            <a:spLocks noGrp="1"/>
          </p:cNvSpPr>
          <p:nvPr>
            <p:ph type="title"/>
          </p:nvPr>
        </p:nvSpPr>
        <p:spPr/>
        <p:txBody>
          <a:bodyPr/>
          <a:lstStyle/>
          <a:p>
            <a:r>
              <a:rPr lang="en-US" dirty="0"/>
              <a:t>Cell Ranger demo</a:t>
            </a:r>
          </a:p>
        </p:txBody>
      </p:sp>
      <p:sp>
        <p:nvSpPr>
          <p:cNvPr id="4" name="TextBox 3">
            <a:extLst>
              <a:ext uri="{FF2B5EF4-FFF2-40B4-BE49-F238E27FC236}">
                <a16:creationId xmlns:a16="http://schemas.microsoft.com/office/drawing/2014/main" id="{D2B8AE2B-5291-1147-B0F1-6CDFA207F617}"/>
              </a:ext>
            </a:extLst>
          </p:cNvPr>
          <p:cNvSpPr txBox="1"/>
          <p:nvPr/>
        </p:nvSpPr>
        <p:spPr>
          <a:xfrm>
            <a:off x="1576551" y="1690688"/>
            <a:ext cx="8324193" cy="3877985"/>
          </a:xfrm>
          <a:prstGeom prst="rect">
            <a:avLst/>
          </a:prstGeom>
          <a:noFill/>
        </p:spPr>
        <p:txBody>
          <a:bodyPr wrap="square">
            <a:spAutoFit/>
          </a:bodyPr>
          <a:lstStyle/>
          <a:p>
            <a:r>
              <a:rPr lang="en-GB" i="1" dirty="0">
                <a:solidFill>
                  <a:srgbClr val="999988"/>
                </a:solidFill>
                <a:effectLst/>
              </a:rPr>
              <a:t># run </a:t>
            </a:r>
            <a:r>
              <a:rPr lang="en-GB" i="1" dirty="0" err="1">
                <a:solidFill>
                  <a:srgbClr val="999988"/>
                </a:solidFill>
                <a:effectLst/>
              </a:rPr>
              <a:t>mkref</a:t>
            </a:r>
            <a:r>
              <a:rPr lang="en-GB" dirty="0"/>
              <a:t> </a:t>
            </a:r>
          </a:p>
          <a:p>
            <a:r>
              <a:rPr lang="en-GB" sz="1600" dirty="0" err="1">
                <a:solidFill>
                  <a:srgbClr val="000000"/>
                </a:solidFill>
                <a:effectLst/>
                <a:latin typeface="Menlo" panose="020B0609030804020204" pitchFamily="49" charset="0"/>
              </a:rPr>
              <a:t>cellranger</a:t>
            </a:r>
            <a:r>
              <a:rPr lang="en-GB" sz="1600" dirty="0">
                <a:solidFill>
                  <a:srgbClr val="000000"/>
                </a:solidFill>
                <a:effectLst/>
                <a:latin typeface="Menlo" panose="020B0609030804020204" pitchFamily="49" charset="0"/>
              </a:rPr>
              <a:t> </a:t>
            </a:r>
            <a:r>
              <a:rPr lang="en-GB" sz="1600" dirty="0" err="1">
                <a:solidFill>
                  <a:srgbClr val="000000"/>
                </a:solidFill>
                <a:effectLst/>
                <a:latin typeface="Menlo" panose="020B0609030804020204" pitchFamily="49" charset="0"/>
              </a:rPr>
              <a:t>mkref</a:t>
            </a:r>
            <a:r>
              <a:rPr lang="en-GB" sz="1600" dirty="0">
                <a:solidFill>
                  <a:srgbClr val="000000"/>
                </a:solidFill>
                <a:effectLst/>
                <a:latin typeface="Menlo" panose="020B0609030804020204" pitchFamily="49" charset="0"/>
              </a:rPr>
              <a:t> \</a:t>
            </a:r>
          </a:p>
          <a:p>
            <a:pPr lvl="2"/>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fasta</a:t>
            </a:r>
            <a:r>
              <a:rPr lang="en-GB" sz="1600" dirty="0">
                <a:solidFill>
                  <a:srgbClr val="000000"/>
                </a:solidFill>
                <a:effectLst/>
                <a:latin typeface="Menlo" panose="020B0609030804020204" pitchFamily="49" charset="0"/>
              </a:rPr>
              <a:t>=Homo_sapiens.GRCh38.dna.chromosome.21.fa \</a:t>
            </a:r>
          </a:p>
          <a:p>
            <a:pPr lvl="2"/>
            <a:r>
              <a:rPr lang="en-GB" sz="1600" dirty="0">
                <a:solidFill>
                  <a:srgbClr val="000000"/>
                </a:solidFill>
                <a:effectLst/>
                <a:latin typeface="Menlo" panose="020B0609030804020204" pitchFamily="49" charset="0"/>
              </a:rPr>
              <a:t>--genes=gencode.v41.primary_assembly.annotation.chr21.gtf \</a:t>
            </a:r>
          </a:p>
          <a:p>
            <a:pPr lvl="2"/>
            <a:r>
              <a:rPr lang="en-GB" sz="1600" dirty="0">
                <a:solidFill>
                  <a:srgbClr val="000000"/>
                </a:solidFill>
                <a:effectLst/>
                <a:latin typeface="Menlo" panose="020B0609030804020204" pitchFamily="49" charset="0"/>
              </a:rPr>
              <a:t>--genome=</a:t>
            </a:r>
            <a:r>
              <a:rPr lang="en-GB" sz="1600" dirty="0" err="1">
                <a:solidFill>
                  <a:srgbClr val="000000"/>
                </a:solidFill>
                <a:effectLst/>
                <a:latin typeface="Menlo" panose="020B0609030804020204" pitchFamily="49" charset="0"/>
              </a:rPr>
              <a:t>cellranger_index_human</a:t>
            </a:r>
            <a:r>
              <a:rPr lang="en-GB" sz="1600" dirty="0">
                <a:solidFill>
                  <a:srgbClr val="000000"/>
                </a:solidFill>
                <a:effectLst/>
                <a:latin typeface="Menlo" panose="020B0609030804020204" pitchFamily="49" charset="0"/>
              </a:rPr>
              <a:t> \</a:t>
            </a:r>
          </a:p>
          <a:p>
            <a:pPr lvl="2"/>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nthreads</a:t>
            </a:r>
            <a:r>
              <a:rPr lang="en-GB" sz="1600" dirty="0">
                <a:solidFill>
                  <a:srgbClr val="000000"/>
                </a:solidFill>
                <a:effectLst/>
                <a:latin typeface="Menlo" panose="020B0609030804020204" pitchFamily="49" charset="0"/>
              </a:rPr>
              <a:t>=7</a:t>
            </a:r>
          </a:p>
          <a:p>
            <a:endParaRPr lang="en-GB" dirty="0"/>
          </a:p>
          <a:p>
            <a:r>
              <a:rPr lang="en-GB" i="1" dirty="0">
                <a:solidFill>
                  <a:srgbClr val="999988"/>
                </a:solidFill>
                <a:effectLst/>
              </a:rPr>
              <a:t># run </a:t>
            </a:r>
            <a:r>
              <a:rPr lang="en-GB" i="1" dirty="0" err="1">
                <a:solidFill>
                  <a:srgbClr val="999988"/>
                </a:solidFill>
                <a:effectLst/>
              </a:rPr>
              <a:t>cellranger</a:t>
            </a:r>
            <a:r>
              <a:rPr lang="en-GB" i="1" dirty="0">
                <a:solidFill>
                  <a:srgbClr val="999988"/>
                </a:solidFill>
                <a:effectLst/>
              </a:rPr>
              <a:t> count (maximum CPUs 8; maximum RAM 24GB)</a:t>
            </a:r>
            <a:r>
              <a:rPr lang="en-GB" dirty="0"/>
              <a:t> </a:t>
            </a:r>
          </a:p>
          <a:p>
            <a:r>
              <a:rPr lang="en-GB" sz="1600" dirty="0" err="1">
                <a:solidFill>
                  <a:srgbClr val="000000"/>
                </a:solidFill>
                <a:effectLst/>
                <a:latin typeface="Menlo" panose="020B0609030804020204" pitchFamily="49" charset="0"/>
              </a:rPr>
              <a:t>cellranger</a:t>
            </a:r>
            <a:r>
              <a:rPr lang="en-GB" sz="1600" dirty="0">
                <a:solidFill>
                  <a:srgbClr val="000000"/>
                </a:solidFill>
                <a:effectLst/>
                <a:latin typeface="Menlo" panose="020B0609030804020204" pitchFamily="49" charset="0"/>
              </a:rPr>
              <a:t> count \</a:t>
            </a:r>
          </a:p>
          <a:p>
            <a:r>
              <a:rPr lang="en-GB" sz="1600" dirty="0">
                <a:solidFill>
                  <a:srgbClr val="000000"/>
                </a:solidFill>
                <a:effectLst/>
                <a:latin typeface="Menlo" panose="020B0609030804020204" pitchFamily="49" charset="0"/>
              </a:rPr>
              <a:t>	--id=ETV6_RUNX1_rep1 \</a:t>
            </a:r>
          </a:p>
          <a:p>
            <a:r>
              <a:rPr lang="en-GB" sz="1600" dirty="0">
                <a:solidFill>
                  <a:srgbClr val="000000"/>
                </a:solidFill>
                <a:latin typeface="Menlo" panose="020B0609030804020204" pitchFamily="49" charset="0"/>
              </a:rPr>
              <a:t>	</a:t>
            </a:r>
            <a:r>
              <a:rPr lang="en-GB" sz="1600" dirty="0">
                <a:solidFill>
                  <a:srgbClr val="000000"/>
                </a:solidFill>
                <a:effectLst/>
                <a:latin typeface="Menlo" panose="020B0609030804020204" pitchFamily="49" charset="0"/>
              </a:rPr>
              <a:t>--transcriptome=</a:t>
            </a:r>
            <a:r>
              <a:rPr lang="en-GB" sz="1600" dirty="0" err="1">
                <a:solidFill>
                  <a:srgbClr val="000000"/>
                </a:solidFill>
                <a:effectLst/>
                <a:latin typeface="Menlo" panose="020B0609030804020204" pitchFamily="49" charset="0"/>
              </a:rPr>
              <a:t>cellranger_index_human</a:t>
            </a:r>
            <a:r>
              <a:rPr lang="en-GB" sz="1600" dirty="0">
                <a:solidFill>
                  <a:srgbClr val="000000"/>
                </a:solidFill>
                <a:effectLst/>
                <a:latin typeface="Menlo" panose="020B0609030804020204" pitchFamily="49" charset="0"/>
              </a:rPr>
              <a:t> \</a:t>
            </a:r>
          </a:p>
          <a:p>
            <a:r>
              <a:rPr lang="en-GB" sz="1600" dirty="0">
                <a:solidFill>
                  <a:srgbClr val="000000"/>
                </a:solidFill>
                <a:latin typeface="Menlo" panose="020B0609030804020204" pitchFamily="49" charset="0"/>
              </a:rPr>
              <a:t>	</a:t>
            </a:r>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fastqs</a:t>
            </a:r>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mnt</a:t>
            </a:r>
            <a:r>
              <a:rPr lang="en-GB" sz="1600" dirty="0">
                <a:solidFill>
                  <a:srgbClr val="000000"/>
                </a:solidFill>
                <a:effectLst/>
                <a:latin typeface="Menlo" panose="020B0609030804020204" pitchFamily="49" charset="0"/>
              </a:rPr>
              <a:t>/scratch/</a:t>
            </a:r>
            <a:r>
              <a:rPr lang="en-GB" sz="1600" dirty="0" err="1">
                <a:solidFill>
                  <a:srgbClr val="000000"/>
                </a:solidFill>
                <a:effectLst/>
                <a:latin typeface="Menlo" panose="020B0609030804020204" pitchFamily="49" charset="0"/>
              </a:rPr>
              <a:t>reid</a:t>
            </a:r>
            <a:r>
              <a:rPr lang="en-GB" sz="1600" dirty="0">
                <a:solidFill>
                  <a:srgbClr val="000000"/>
                </a:solidFill>
                <a:effectLst/>
                <a:latin typeface="Menlo" panose="020B0609030804020204" pitchFamily="49" charset="0"/>
              </a:rPr>
              <a:t>/ajr236/SRR9264343/ \</a:t>
            </a:r>
          </a:p>
          <a:p>
            <a:r>
              <a:rPr lang="en-GB" sz="1600" dirty="0">
                <a:solidFill>
                  <a:srgbClr val="000000"/>
                </a:solidFill>
                <a:latin typeface="Menlo" panose="020B0609030804020204" pitchFamily="49" charset="0"/>
              </a:rPr>
              <a:t>	</a:t>
            </a:r>
            <a:r>
              <a:rPr lang="en-GB" sz="1600" dirty="0">
                <a:solidFill>
                  <a:srgbClr val="000000"/>
                </a:solidFill>
                <a:effectLst/>
                <a:latin typeface="Menlo" panose="020B0609030804020204" pitchFamily="49" charset="0"/>
              </a:rPr>
              <a:t>--sample=SRR9264343 \</a:t>
            </a:r>
          </a:p>
          <a:p>
            <a:r>
              <a:rPr lang="en-GB" sz="1600" dirty="0">
                <a:solidFill>
                  <a:srgbClr val="000000"/>
                </a:solidFill>
                <a:latin typeface="Menlo" panose="020B0609030804020204" pitchFamily="49" charset="0"/>
              </a:rPr>
              <a:t>	</a:t>
            </a:r>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localcores</a:t>
            </a:r>
            <a:r>
              <a:rPr lang="en-GB" sz="1600" dirty="0">
                <a:solidFill>
                  <a:srgbClr val="000000"/>
                </a:solidFill>
                <a:effectLst/>
                <a:latin typeface="Menlo" panose="020B0609030804020204" pitchFamily="49" charset="0"/>
              </a:rPr>
              <a:t>=8 \</a:t>
            </a:r>
          </a:p>
          <a:p>
            <a:r>
              <a:rPr lang="en-GB" sz="1600" dirty="0">
                <a:solidFill>
                  <a:srgbClr val="000000"/>
                </a:solidFill>
                <a:latin typeface="Menlo" panose="020B0609030804020204" pitchFamily="49" charset="0"/>
              </a:rPr>
              <a:t>	</a:t>
            </a:r>
            <a:r>
              <a:rPr lang="en-GB" sz="1600" dirty="0">
                <a:solidFill>
                  <a:srgbClr val="000000"/>
                </a:solidFill>
                <a:effectLst/>
                <a:latin typeface="Menlo" panose="020B0609030804020204" pitchFamily="49" charset="0"/>
              </a:rPr>
              <a:t>--</a:t>
            </a:r>
            <a:r>
              <a:rPr lang="en-GB" sz="1600" dirty="0" err="1">
                <a:solidFill>
                  <a:srgbClr val="000000"/>
                </a:solidFill>
                <a:effectLst/>
                <a:latin typeface="Menlo" panose="020B0609030804020204" pitchFamily="49" charset="0"/>
              </a:rPr>
              <a:t>localmem</a:t>
            </a:r>
            <a:r>
              <a:rPr lang="en-GB" sz="1600" dirty="0">
                <a:solidFill>
                  <a:srgbClr val="000000"/>
                </a:solidFill>
                <a:effectLst/>
                <a:latin typeface="Menlo" panose="020B0609030804020204" pitchFamily="49" charset="0"/>
              </a:rPr>
              <a:t>=24</a:t>
            </a:r>
          </a:p>
        </p:txBody>
      </p:sp>
    </p:spTree>
    <p:extLst>
      <p:ext uri="{BB962C8B-B14F-4D97-AF65-F5344CB8AC3E}">
        <p14:creationId xmlns:p14="http://schemas.microsoft.com/office/powerpoint/2010/main" val="31616326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22AC8-53AE-464C-BC87-941B5132077D}"/>
              </a:ext>
            </a:extLst>
          </p:cNvPr>
          <p:cNvSpPr>
            <a:spLocks noGrp="1"/>
          </p:cNvSpPr>
          <p:nvPr>
            <p:ph type="title"/>
          </p:nvPr>
        </p:nvSpPr>
        <p:spPr/>
        <p:txBody>
          <a:bodyPr/>
          <a:lstStyle/>
          <a:p>
            <a:r>
              <a:rPr lang="en-US" dirty="0"/>
              <a:t>Acknowledgements</a:t>
            </a:r>
          </a:p>
        </p:txBody>
      </p:sp>
      <p:sp>
        <p:nvSpPr>
          <p:cNvPr id="5" name="TextBox 4">
            <a:extLst>
              <a:ext uri="{FF2B5EF4-FFF2-40B4-BE49-F238E27FC236}">
                <a16:creationId xmlns:a16="http://schemas.microsoft.com/office/drawing/2014/main" id="{CDDD4486-41E0-E449-AB51-4CF4A86AE6D6}"/>
              </a:ext>
            </a:extLst>
          </p:cNvPr>
          <p:cNvSpPr txBox="1"/>
          <p:nvPr/>
        </p:nvSpPr>
        <p:spPr>
          <a:xfrm>
            <a:off x="642550" y="2088292"/>
            <a:ext cx="9897763" cy="2031325"/>
          </a:xfrm>
          <a:prstGeom prst="rect">
            <a:avLst/>
          </a:prstGeom>
          <a:noFill/>
        </p:spPr>
        <p:txBody>
          <a:bodyPr wrap="square" rtlCol="0">
            <a:spAutoFit/>
          </a:bodyPr>
          <a:lstStyle/>
          <a:p>
            <a:r>
              <a:rPr lang="en-GB" b="0" i="0" dirty="0">
                <a:solidFill>
                  <a:srgbClr val="373737"/>
                </a:solidFill>
                <a:effectLst/>
                <a:latin typeface="Myriad Pro"/>
              </a:rPr>
              <a:t>Lots of slides on </a:t>
            </a:r>
            <a:r>
              <a:rPr lang="en-GB" b="0" i="0" dirty="0" err="1">
                <a:solidFill>
                  <a:srgbClr val="373737"/>
                </a:solidFill>
                <a:effectLst/>
                <a:latin typeface="Myriad Pro"/>
              </a:rPr>
              <a:t>scRNA-seq</a:t>
            </a:r>
            <a:r>
              <a:rPr lang="en-GB" b="0" i="0" dirty="0">
                <a:solidFill>
                  <a:srgbClr val="373737"/>
                </a:solidFill>
                <a:effectLst/>
                <a:latin typeface="Myriad Pro"/>
              </a:rPr>
              <a:t> - Katarzyna Kania</a:t>
            </a:r>
          </a:p>
          <a:p>
            <a:endParaRPr lang="en-GB" dirty="0">
              <a:solidFill>
                <a:srgbClr val="373737"/>
              </a:solidFill>
              <a:latin typeface="Myriad Pro"/>
            </a:endParaRPr>
          </a:p>
          <a:p>
            <a:r>
              <a:rPr lang="en-GB" b="0" i="0" dirty="0">
                <a:solidFill>
                  <a:srgbClr val="24292F"/>
                </a:solidFill>
                <a:effectLst/>
                <a:latin typeface="-apple-system"/>
              </a:rPr>
              <a:t>Various course materials - Abigail Edwards, Ashley D </a:t>
            </a:r>
            <a:r>
              <a:rPr lang="en-GB" b="0" i="0" dirty="0" err="1">
                <a:solidFill>
                  <a:srgbClr val="24292F"/>
                </a:solidFill>
                <a:effectLst/>
                <a:latin typeface="-apple-system"/>
              </a:rPr>
              <a:t>Sawle</a:t>
            </a:r>
            <a:r>
              <a:rPr lang="en-GB" b="0" i="0" dirty="0">
                <a:solidFill>
                  <a:srgbClr val="24292F"/>
                </a:solidFill>
                <a:effectLst/>
                <a:latin typeface="-apple-system"/>
              </a:rPr>
              <a:t>, Chandra </a:t>
            </a:r>
            <a:r>
              <a:rPr lang="en-GB" b="0" i="0" dirty="0" err="1">
                <a:solidFill>
                  <a:srgbClr val="24292F"/>
                </a:solidFill>
                <a:effectLst/>
                <a:latin typeface="-apple-system"/>
              </a:rPr>
              <a:t>Chilamakuri</a:t>
            </a:r>
            <a:r>
              <a:rPr lang="en-GB" b="0" i="0" dirty="0">
                <a:solidFill>
                  <a:srgbClr val="24292F"/>
                </a:solidFill>
                <a:effectLst/>
                <a:latin typeface="-apple-system"/>
              </a:rPr>
              <a:t>, Kamal Kishore, Stephane </a:t>
            </a:r>
            <a:r>
              <a:rPr lang="en-GB" b="0" i="0" dirty="0" err="1">
                <a:solidFill>
                  <a:srgbClr val="24292F"/>
                </a:solidFill>
                <a:effectLst/>
                <a:latin typeface="-apple-system"/>
              </a:rPr>
              <a:t>Ballereau</a:t>
            </a:r>
            <a:r>
              <a:rPr lang="en-GB" b="0" i="0" dirty="0">
                <a:solidFill>
                  <a:srgbClr val="24292F"/>
                </a:solidFill>
                <a:effectLst/>
                <a:latin typeface="-apple-system"/>
              </a:rPr>
              <a:t>, Zeynep </a:t>
            </a:r>
            <a:r>
              <a:rPr lang="en-GB" b="0" i="0" dirty="0" err="1">
                <a:solidFill>
                  <a:srgbClr val="24292F"/>
                </a:solidFill>
                <a:effectLst/>
                <a:latin typeface="-apple-system"/>
              </a:rPr>
              <a:t>Kalendar</a:t>
            </a:r>
            <a:r>
              <a:rPr lang="en-GB" b="0" i="0" dirty="0">
                <a:solidFill>
                  <a:srgbClr val="24292F"/>
                </a:solidFill>
                <a:effectLst/>
                <a:latin typeface="-apple-system"/>
              </a:rPr>
              <a:t> </a:t>
            </a:r>
            <a:r>
              <a:rPr lang="en-GB" b="0" i="0" dirty="0" err="1">
                <a:solidFill>
                  <a:srgbClr val="24292F"/>
                </a:solidFill>
                <a:effectLst/>
                <a:latin typeface="-apple-system"/>
              </a:rPr>
              <a:t>Atak</a:t>
            </a:r>
            <a:r>
              <a:rPr lang="en-GB" b="0" i="0" dirty="0">
                <a:solidFill>
                  <a:srgbClr val="24292F"/>
                </a:solidFill>
                <a:effectLst/>
                <a:latin typeface="-apple-system"/>
              </a:rPr>
              <a:t>, Hugo Tavares, Jon Price, </a:t>
            </a:r>
            <a:r>
              <a:rPr lang="en-GB" b="0" i="0" dirty="0" err="1">
                <a:solidFill>
                  <a:srgbClr val="24292F"/>
                </a:solidFill>
                <a:effectLst/>
                <a:latin typeface="-apple-system"/>
              </a:rPr>
              <a:t>Roderik</a:t>
            </a:r>
            <a:r>
              <a:rPr lang="en-GB" b="0" i="0" dirty="0">
                <a:solidFill>
                  <a:srgbClr val="24292F"/>
                </a:solidFill>
                <a:effectLst/>
                <a:latin typeface="-apple-system"/>
              </a:rPr>
              <a:t> </a:t>
            </a:r>
            <a:r>
              <a:rPr lang="en-GB" b="0" i="0" dirty="0" err="1">
                <a:solidFill>
                  <a:srgbClr val="24292F"/>
                </a:solidFill>
                <a:effectLst/>
                <a:latin typeface="-apple-system"/>
              </a:rPr>
              <a:t>Kortlever</a:t>
            </a:r>
            <a:r>
              <a:rPr lang="en-GB" b="0" i="0" dirty="0">
                <a:solidFill>
                  <a:srgbClr val="24292F"/>
                </a:solidFill>
                <a:effectLst/>
                <a:latin typeface="-apple-system"/>
              </a:rPr>
              <a:t>, Adam Reid, Tom Smith</a:t>
            </a:r>
            <a:r>
              <a:rPr lang="en-US" dirty="0"/>
              <a:t> </a:t>
            </a:r>
          </a:p>
          <a:p>
            <a:endParaRPr lang="en-US" dirty="0"/>
          </a:p>
          <a:p>
            <a:r>
              <a:rPr lang="en-US" dirty="0"/>
              <a:t>Data for </a:t>
            </a:r>
            <a:r>
              <a:rPr lang="en-US" dirty="0" err="1"/>
              <a:t>CellRanger</a:t>
            </a:r>
            <a:r>
              <a:rPr lang="en-US" dirty="0"/>
              <a:t> demo - </a:t>
            </a:r>
            <a:r>
              <a:rPr lang="en-US" dirty="0" err="1"/>
              <a:t>Sumru</a:t>
            </a:r>
            <a:r>
              <a:rPr lang="en-US" dirty="0"/>
              <a:t> </a:t>
            </a:r>
            <a:r>
              <a:rPr lang="en-US" dirty="0" err="1"/>
              <a:t>Bayin</a:t>
            </a:r>
            <a:endParaRPr lang="en-US" dirty="0"/>
          </a:p>
        </p:txBody>
      </p:sp>
    </p:spTree>
    <p:extLst>
      <p:ext uri="{BB962C8B-B14F-4D97-AF65-F5344CB8AC3E}">
        <p14:creationId xmlns:p14="http://schemas.microsoft.com/office/powerpoint/2010/main" val="33398123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5E2F8-EE43-BE48-965B-BDBEBC4C6D8C}"/>
              </a:ext>
            </a:extLst>
          </p:cNvPr>
          <p:cNvSpPr>
            <a:spLocks noGrp="1"/>
          </p:cNvSpPr>
          <p:nvPr>
            <p:ph type="title"/>
          </p:nvPr>
        </p:nvSpPr>
        <p:spPr/>
        <p:txBody>
          <a:bodyPr/>
          <a:lstStyle/>
          <a:p>
            <a:r>
              <a:rPr lang="en-US" dirty="0"/>
              <a:t>Cell Ranger demo</a:t>
            </a:r>
          </a:p>
        </p:txBody>
      </p:sp>
      <p:sp>
        <p:nvSpPr>
          <p:cNvPr id="4" name="TextBox 3">
            <a:extLst>
              <a:ext uri="{FF2B5EF4-FFF2-40B4-BE49-F238E27FC236}">
                <a16:creationId xmlns:a16="http://schemas.microsoft.com/office/drawing/2014/main" id="{D2B8AE2B-5291-1147-B0F1-6CDFA207F617}"/>
              </a:ext>
            </a:extLst>
          </p:cNvPr>
          <p:cNvSpPr txBox="1"/>
          <p:nvPr/>
        </p:nvSpPr>
        <p:spPr>
          <a:xfrm>
            <a:off x="1576551" y="1690688"/>
            <a:ext cx="8324193" cy="4247317"/>
          </a:xfrm>
          <a:prstGeom prst="rect">
            <a:avLst/>
          </a:prstGeom>
          <a:noFill/>
        </p:spPr>
        <p:txBody>
          <a:bodyPr wrap="square">
            <a:spAutoFit/>
          </a:bodyPr>
          <a:lstStyle/>
          <a:p>
            <a:r>
              <a:rPr lang="en-GB" i="1" dirty="0">
                <a:solidFill>
                  <a:srgbClr val="999988"/>
                </a:solidFill>
                <a:effectLst/>
              </a:rPr>
              <a:t># run </a:t>
            </a:r>
            <a:r>
              <a:rPr lang="en-GB" i="1" dirty="0" err="1">
                <a:solidFill>
                  <a:srgbClr val="999988"/>
                </a:solidFill>
                <a:effectLst/>
              </a:rPr>
              <a:t>mkref</a:t>
            </a:r>
            <a:r>
              <a:rPr lang="en-GB" dirty="0"/>
              <a:t> </a:t>
            </a:r>
          </a:p>
          <a:p>
            <a:r>
              <a:rPr lang="en-GB" dirty="0" err="1"/>
              <a:t>cellranger</a:t>
            </a:r>
            <a:r>
              <a:rPr lang="en-GB" dirty="0"/>
              <a:t> </a:t>
            </a:r>
            <a:r>
              <a:rPr lang="en-GB" dirty="0" err="1"/>
              <a:t>mkref</a:t>
            </a:r>
            <a:r>
              <a:rPr lang="en-GB" dirty="0"/>
              <a:t> \</a:t>
            </a:r>
          </a:p>
          <a:p>
            <a:r>
              <a:rPr lang="en-GB" dirty="0"/>
              <a:t>	--</a:t>
            </a:r>
            <a:r>
              <a:rPr lang="en-GB" dirty="0" err="1"/>
              <a:t>fasta</a:t>
            </a:r>
            <a:r>
              <a:rPr lang="en-GB" dirty="0"/>
              <a:t>=Mus_musculus.GRCm39.dna.chromosome.19.fa\ </a:t>
            </a:r>
          </a:p>
          <a:p>
            <a:r>
              <a:rPr lang="en-GB" dirty="0"/>
              <a:t>	--genes=Mus_musculus.GRCm39.109.chr19.gtf \ </a:t>
            </a:r>
          </a:p>
          <a:p>
            <a:r>
              <a:rPr lang="en-GB" dirty="0"/>
              <a:t>	--genome=</a:t>
            </a:r>
            <a:r>
              <a:rPr lang="en-GB" dirty="0" err="1"/>
              <a:t>cellranger_index</a:t>
            </a:r>
            <a:r>
              <a:rPr lang="en-GB" dirty="0"/>
              <a:t> \ </a:t>
            </a:r>
          </a:p>
          <a:p>
            <a:r>
              <a:rPr lang="en-GB" dirty="0"/>
              <a:t>	--</a:t>
            </a:r>
            <a:r>
              <a:rPr lang="en-GB" dirty="0" err="1"/>
              <a:t>nthreads</a:t>
            </a:r>
            <a:r>
              <a:rPr lang="en-GB" dirty="0"/>
              <a:t>=7</a:t>
            </a:r>
          </a:p>
          <a:p>
            <a:endParaRPr lang="en-GB" dirty="0"/>
          </a:p>
          <a:p>
            <a:r>
              <a:rPr lang="en-GB" i="1" dirty="0">
                <a:solidFill>
                  <a:srgbClr val="999988"/>
                </a:solidFill>
                <a:effectLst/>
              </a:rPr>
              <a:t># run </a:t>
            </a:r>
            <a:r>
              <a:rPr lang="en-GB" i="1" dirty="0" err="1">
                <a:solidFill>
                  <a:srgbClr val="999988"/>
                </a:solidFill>
                <a:effectLst/>
              </a:rPr>
              <a:t>cellranger</a:t>
            </a:r>
            <a:r>
              <a:rPr lang="en-GB" i="1" dirty="0">
                <a:solidFill>
                  <a:srgbClr val="999988"/>
                </a:solidFill>
                <a:effectLst/>
              </a:rPr>
              <a:t> count (maximum CPUs 8; maximum RAM 24GB)</a:t>
            </a:r>
            <a:r>
              <a:rPr lang="en-GB" dirty="0"/>
              <a:t> </a:t>
            </a:r>
          </a:p>
          <a:p>
            <a:r>
              <a:rPr lang="en-GB" dirty="0" err="1"/>
              <a:t>cellranger</a:t>
            </a:r>
            <a:r>
              <a:rPr lang="en-GB" dirty="0"/>
              <a:t> count \</a:t>
            </a:r>
          </a:p>
          <a:p>
            <a:r>
              <a:rPr lang="en-GB" dirty="0"/>
              <a:t>	--id=P1_1_mapping \ </a:t>
            </a:r>
          </a:p>
          <a:p>
            <a:r>
              <a:rPr lang="en-GB" dirty="0"/>
              <a:t>	--transcriptome=</a:t>
            </a:r>
            <a:r>
              <a:rPr lang="en-GB" dirty="0" err="1"/>
              <a:t>cellranger_index</a:t>
            </a:r>
            <a:r>
              <a:rPr lang="en-GB" dirty="0"/>
              <a:t> \ </a:t>
            </a:r>
          </a:p>
          <a:p>
            <a:r>
              <a:rPr lang="en-GB" dirty="0"/>
              <a:t>	--</a:t>
            </a:r>
            <a:r>
              <a:rPr lang="en-GB" dirty="0" err="1"/>
              <a:t>fastqs</a:t>
            </a:r>
            <a:r>
              <a:rPr lang="en-GB" dirty="0"/>
              <a:t>=. \ </a:t>
            </a:r>
          </a:p>
          <a:p>
            <a:r>
              <a:rPr lang="en-GB" dirty="0"/>
              <a:t>	--sample=P1 \ </a:t>
            </a:r>
          </a:p>
          <a:p>
            <a:r>
              <a:rPr lang="en-GB" dirty="0"/>
              <a:t>	--</a:t>
            </a:r>
            <a:r>
              <a:rPr lang="en-GB" dirty="0" err="1"/>
              <a:t>localcores</a:t>
            </a:r>
            <a:r>
              <a:rPr lang="en-GB" dirty="0"/>
              <a:t>=8 \ </a:t>
            </a:r>
          </a:p>
          <a:p>
            <a:r>
              <a:rPr lang="en-GB" dirty="0"/>
              <a:t>	--</a:t>
            </a:r>
            <a:r>
              <a:rPr lang="en-GB" dirty="0" err="1"/>
              <a:t>localmem</a:t>
            </a:r>
            <a:r>
              <a:rPr lang="en-GB" dirty="0"/>
              <a:t>=24</a:t>
            </a:r>
            <a:endParaRPr lang="en-US" dirty="0"/>
          </a:p>
        </p:txBody>
      </p:sp>
    </p:spTree>
    <p:extLst>
      <p:ext uri="{BB962C8B-B14F-4D97-AF65-F5344CB8AC3E}">
        <p14:creationId xmlns:p14="http://schemas.microsoft.com/office/powerpoint/2010/main" val="9988003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72B59-D8F6-2649-8C79-A3DAC5F348D4}"/>
              </a:ext>
            </a:extLst>
          </p:cNvPr>
          <p:cNvSpPr>
            <a:spLocks noGrp="1"/>
          </p:cNvSpPr>
          <p:nvPr>
            <p:ph type="title"/>
          </p:nvPr>
        </p:nvSpPr>
        <p:spPr/>
        <p:txBody>
          <a:bodyPr/>
          <a:lstStyle/>
          <a:p>
            <a:r>
              <a:rPr lang="en-US" dirty="0"/>
              <a:t>Top tips for bioinformatics success</a:t>
            </a:r>
          </a:p>
        </p:txBody>
      </p:sp>
      <p:sp>
        <p:nvSpPr>
          <p:cNvPr id="3" name="TextBox 2">
            <a:extLst>
              <a:ext uri="{FF2B5EF4-FFF2-40B4-BE49-F238E27FC236}">
                <a16:creationId xmlns:a16="http://schemas.microsoft.com/office/drawing/2014/main" id="{B52C21B1-2B87-A647-BCE7-B792CBAD0A52}"/>
              </a:ext>
            </a:extLst>
          </p:cNvPr>
          <p:cNvSpPr txBox="1"/>
          <p:nvPr/>
        </p:nvSpPr>
        <p:spPr>
          <a:xfrm>
            <a:off x="725214" y="1828800"/>
            <a:ext cx="10628586" cy="3970318"/>
          </a:xfrm>
          <a:prstGeom prst="rect">
            <a:avLst/>
          </a:prstGeom>
          <a:noFill/>
        </p:spPr>
        <p:txBody>
          <a:bodyPr wrap="square" rtlCol="0">
            <a:spAutoFit/>
          </a:bodyPr>
          <a:lstStyle/>
          <a:p>
            <a:r>
              <a:rPr lang="en-US" dirty="0"/>
              <a:t>If you think you might be doing a lot of R, Python etc. go on a 3-5 day course. It will save you a lots of time in the future.</a:t>
            </a:r>
          </a:p>
          <a:p>
            <a:r>
              <a:rPr lang="en-US" dirty="0"/>
              <a:t>       </a:t>
            </a:r>
          </a:p>
          <a:p>
            <a:r>
              <a:rPr lang="en-US" dirty="0"/>
              <a:t>If you have been on a course before but don’t remember anything, go again.</a:t>
            </a:r>
          </a:p>
          <a:p>
            <a:endParaRPr lang="en-US" dirty="0"/>
          </a:p>
          <a:p>
            <a:r>
              <a:rPr lang="en-US" dirty="0"/>
              <a:t>If you don’t like courses or can’t find one, get an introductory programming book and put 2-3 days aside to do nothing but work through it.</a:t>
            </a:r>
          </a:p>
          <a:p>
            <a:endParaRPr lang="en-US" dirty="0"/>
          </a:p>
          <a:p>
            <a:r>
              <a:rPr lang="en-US" dirty="0"/>
              <a:t>A large part of any technical work is knowing what to Google and how to interpret the results</a:t>
            </a:r>
          </a:p>
          <a:p>
            <a:pPr marL="285750" indent="-285750">
              <a:buFont typeface="Arial" panose="020B0604020202020204" pitchFamily="34" charset="0"/>
              <a:buChar char="•"/>
            </a:pPr>
            <a:r>
              <a:rPr lang="en-US" dirty="0"/>
              <a:t>Read the error messages thoroughly</a:t>
            </a:r>
          </a:p>
          <a:p>
            <a:pPr marL="285750" indent="-285750">
              <a:buFont typeface="Arial" panose="020B0604020202020204" pitchFamily="34" charset="0"/>
              <a:buChar char="•"/>
            </a:pPr>
            <a:r>
              <a:rPr lang="en-US" dirty="0"/>
              <a:t>Google these error messages</a:t>
            </a:r>
          </a:p>
          <a:p>
            <a:pPr marL="285750" indent="-285750">
              <a:buFont typeface="Arial" panose="020B0604020202020204" pitchFamily="34" charset="0"/>
              <a:buChar char="•"/>
            </a:pPr>
            <a:r>
              <a:rPr lang="en-US" dirty="0"/>
              <a:t>Read through several pages of Google results discussing these error messages</a:t>
            </a:r>
          </a:p>
          <a:p>
            <a:pPr marL="285750" indent="-28575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147149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A8957-6811-3F41-9231-584CB34E1B5E}"/>
              </a:ext>
            </a:extLst>
          </p:cNvPr>
          <p:cNvSpPr>
            <a:spLocks noGrp="1"/>
          </p:cNvSpPr>
          <p:nvPr>
            <p:ph type="title"/>
          </p:nvPr>
        </p:nvSpPr>
        <p:spPr/>
        <p:txBody>
          <a:bodyPr/>
          <a:lstStyle/>
          <a:p>
            <a:r>
              <a:rPr lang="en-US" dirty="0"/>
              <a:t>Outline</a:t>
            </a:r>
          </a:p>
        </p:txBody>
      </p:sp>
      <p:sp>
        <p:nvSpPr>
          <p:cNvPr id="4" name="Content Placeholder 3">
            <a:extLst>
              <a:ext uri="{FF2B5EF4-FFF2-40B4-BE49-F238E27FC236}">
                <a16:creationId xmlns:a16="http://schemas.microsoft.com/office/drawing/2014/main" id="{B521352F-FCE6-0B4A-B486-2CCC8E1FEFEB}"/>
              </a:ext>
            </a:extLst>
          </p:cNvPr>
          <p:cNvSpPr txBox="1">
            <a:spLocks noGrp="1"/>
          </p:cNvSpPr>
          <p:nvPr>
            <p:ph idx="1"/>
          </p:nvPr>
        </p:nvSpPr>
        <p:spPr>
          <a:xfrm>
            <a:off x="838200" y="1825625"/>
            <a:ext cx="10515600" cy="2405787"/>
          </a:xfrm>
          <a:prstGeom prst="rect">
            <a:avLst/>
          </a:prstGeom>
          <a:noFill/>
        </p:spPr>
        <p:txBody>
          <a:bodyPr wrap="square">
            <a:spAutoFit/>
          </a:bodyPr>
          <a:lstStyle/>
          <a:p>
            <a:pPr marL="0" lvl="0" indent="0">
              <a:buNone/>
            </a:pPr>
            <a:r>
              <a:rPr lang="en-GB" sz="2600" b="1" dirty="0">
                <a:effectLst/>
                <a:latin typeface="Calibri" panose="020F0502020204030204" pitchFamily="34" charset="0"/>
                <a:ea typeface="Calibri" panose="020F0502020204030204" pitchFamily="34" charset="0"/>
                <a:cs typeface="Times New Roman" panose="02020603050405020304" pitchFamily="18" charset="0"/>
              </a:rPr>
              <a:t>Day 2</a:t>
            </a:r>
          </a:p>
          <a:p>
            <a:pPr marL="342900" lvl="0" indent="-342900">
              <a:buFont typeface="+mj-lt"/>
              <a:buAutoNum type="arabicPeriod"/>
            </a:pPr>
            <a:r>
              <a:rPr lang="en-GB" sz="2600" dirty="0">
                <a:effectLst/>
                <a:latin typeface="Calibri" panose="020F0502020204030204" pitchFamily="34" charset="0"/>
                <a:ea typeface="Calibri" panose="020F0502020204030204" pitchFamily="34" charset="0"/>
                <a:cs typeface="Times New Roman" panose="02020603050405020304" pitchFamily="18" charset="0"/>
              </a:rPr>
              <a:t>Recap</a:t>
            </a:r>
          </a:p>
          <a:p>
            <a:pPr marL="342900" lvl="0" indent="-342900">
              <a:buFont typeface="+mj-lt"/>
              <a:buAutoNum type="arabicPeriod"/>
            </a:pPr>
            <a:r>
              <a:rPr lang="en-GB" sz="2600" dirty="0">
                <a:effectLst/>
                <a:latin typeface="Calibri" panose="020F0502020204030204" pitchFamily="34" charset="0"/>
                <a:ea typeface="Calibri" panose="020F0502020204030204" pitchFamily="34" charset="0"/>
                <a:cs typeface="Times New Roman" panose="02020603050405020304" pitchFamily="18" charset="0"/>
              </a:rPr>
              <a:t>Identifying cell types</a:t>
            </a:r>
          </a:p>
          <a:p>
            <a:pPr marL="342900" lvl="0" indent="-342900">
              <a:buFont typeface="+mj-lt"/>
              <a:buAutoNum type="arabicPeriod"/>
            </a:pPr>
            <a:r>
              <a:rPr lang="en-GB" sz="2600" dirty="0">
                <a:effectLst/>
                <a:latin typeface="Calibri" panose="020F0502020204030204" pitchFamily="34" charset="0"/>
                <a:ea typeface="Calibri" panose="020F0502020204030204" pitchFamily="34" charset="0"/>
                <a:cs typeface="Times New Roman" panose="02020603050405020304" pitchFamily="18" charset="0"/>
              </a:rPr>
              <a:t>Differentially expressed genes</a:t>
            </a:r>
          </a:p>
          <a:p>
            <a:pPr marL="342900" lvl="0" indent="-342900">
              <a:buFont typeface="+mj-lt"/>
              <a:buAutoNum type="arabicPeriod"/>
            </a:pPr>
            <a:r>
              <a:rPr lang="en-GB" sz="2600" dirty="0">
                <a:latin typeface="Calibri" panose="020F0502020204030204" pitchFamily="34" charset="0"/>
                <a:ea typeface="Calibri" panose="020F0502020204030204" pitchFamily="34" charset="0"/>
                <a:cs typeface="Times New Roman" panose="02020603050405020304" pitchFamily="18" charset="0"/>
              </a:rPr>
              <a:t>Your own data</a:t>
            </a:r>
            <a:endParaRPr lang="en-GB" sz="2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47309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5E58EC-17A5-44B6-8200-16B74C6EBC8D}"/>
              </a:ext>
            </a:extLst>
          </p:cNvPr>
          <p:cNvSpPr>
            <a:spLocks noGrp="1"/>
          </p:cNvSpPr>
          <p:nvPr>
            <p:ph type="title"/>
          </p:nvPr>
        </p:nvSpPr>
        <p:spPr>
          <a:xfrm>
            <a:off x="1199456" y="310329"/>
            <a:ext cx="9793088" cy="780214"/>
          </a:xfrm>
        </p:spPr>
        <p:txBody>
          <a:bodyPr/>
          <a:lstStyle/>
          <a:p>
            <a:r>
              <a:rPr lang="en-GB" dirty="0"/>
              <a:t>Bulk vs single cell RNA-</a:t>
            </a:r>
            <a:r>
              <a:rPr lang="en-GB" dirty="0" err="1"/>
              <a:t>seq</a:t>
            </a:r>
            <a:endParaRPr lang="en-GB" dirty="0"/>
          </a:p>
        </p:txBody>
      </p:sp>
      <p:sp>
        <p:nvSpPr>
          <p:cNvPr id="7" name="Rectangle 6">
            <a:extLst>
              <a:ext uri="{FF2B5EF4-FFF2-40B4-BE49-F238E27FC236}">
                <a16:creationId xmlns:a16="http://schemas.microsoft.com/office/drawing/2014/main" id="{37679645-DF3E-4E7C-9333-D0D301A236FB}"/>
              </a:ext>
            </a:extLst>
          </p:cNvPr>
          <p:cNvSpPr/>
          <p:nvPr/>
        </p:nvSpPr>
        <p:spPr>
          <a:xfrm>
            <a:off x="13008" y="3212976"/>
            <a:ext cx="2580760" cy="2031325"/>
          </a:xfrm>
          <a:prstGeom prst="rect">
            <a:avLst/>
          </a:prstGeom>
        </p:spPr>
        <p:txBody>
          <a:bodyPr wrap="square">
            <a:spAutoFit/>
          </a:bodyPr>
          <a:lstStyle/>
          <a:p>
            <a:pPr algn="ctr"/>
            <a:r>
              <a:rPr lang="en-GB" dirty="0"/>
              <a:t>Average expression level</a:t>
            </a:r>
          </a:p>
          <a:p>
            <a:pPr marL="285750" indent="-285750">
              <a:buFontTx/>
              <a:buChar char="-"/>
            </a:pPr>
            <a:r>
              <a:rPr lang="en-GB" dirty="0"/>
              <a:t>Comparative transcriptomics</a:t>
            </a:r>
          </a:p>
          <a:p>
            <a:pPr marL="285750" indent="-285750">
              <a:buFontTx/>
              <a:buChar char="-"/>
            </a:pPr>
            <a:r>
              <a:rPr lang="en-GB" dirty="0"/>
              <a:t>Disease biomarker</a:t>
            </a:r>
          </a:p>
          <a:p>
            <a:pPr marL="285750" indent="-285750">
              <a:buFontTx/>
              <a:buChar char="-"/>
            </a:pPr>
            <a:r>
              <a:rPr lang="en-GB" dirty="0"/>
              <a:t>Homogenous systems</a:t>
            </a:r>
          </a:p>
          <a:p>
            <a:endParaRPr lang="en-GB" dirty="0"/>
          </a:p>
          <a:p>
            <a:endParaRPr lang="en-GB" dirty="0"/>
          </a:p>
        </p:txBody>
      </p:sp>
      <p:sp>
        <p:nvSpPr>
          <p:cNvPr id="8" name="Rectangle 7">
            <a:extLst>
              <a:ext uri="{FF2B5EF4-FFF2-40B4-BE49-F238E27FC236}">
                <a16:creationId xmlns:a16="http://schemas.microsoft.com/office/drawing/2014/main" id="{C2B1B9A4-5692-4C90-A3F7-D208B82DFC23}"/>
              </a:ext>
            </a:extLst>
          </p:cNvPr>
          <p:cNvSpPr/>
          <p:nvPr/>
        </p:nvSpPr>
        <p:spPr>
          <a:xfrm>
            <a:off x="9611240" y="3388238"/>
            <a:ext cx="2580760" cy="2308324"/>
          </a:xfrm>
          <a:prstGeom prst="rect">
            <a:avLst/>
          </a:prstGeom>
        </p:spPr>
        <p:txBody>
          <a:bodyPr wrap="square">
            <a:spAutoFit/>
          </a:bodyPr>
          <a:lstStyle/>
          <a:p>
            <a:pPr algn="ctr"/>
            <a:r>
              <a:rPr lang="en-GB" dirty="0"/>
              <a:t>Separate populations</a:t>
            </a:r>
          </a:p>
          <a:p>
            <a:pPr marL="285750" indent="-285750">
              <a:buFont typeface="Arial" panose="020B0604020202020204" pitchFamily="34" charset="0"/>
              <a:buChar char="•"/>
            </a:pPr>
            <a:r>
              <a:rPr lang="en-GB" dirty="0"/>
              <a:t>- Define heterogeneity</a:t>
            </a:r>
          </a:p>
          <a:p>
            <a:pPr marL="285750" indent="-285750">
              <a:buFont typeface="Arial" panose="020B0604020202020204" pitchFamily="34" charset="0"/>
              <a:buChar char="•"/>
            </a:pPr>
            <a:r>
              <a:rPr lang="en-GB" dirty="0"/>
              <a:t>- Identify rare cell  populations</a:t>
            </a:r>
          </a:p>
          <a:p>
            <a:pPr marL="285750" indent="-285750">
              <a:buFont typeface="Arial" panose="020B0604020202020204" pitchFamily="34" charset="0"/>
              <a:buChar char="•"/>
            </a:pPr>
            <a:r>
              <a:rPr lang="en-GB" dirty="0"/>
              <a:t>- Cell population dynamics</a:t>
            </a:r>
          </a:p>
          <a:p>
            <a:endParaRPr lang="en-GB" dirty="0"/>
          </a:p>
          <a:p>
            <a:endParaRPr lang="en-GB" dirty="0"/>
          </a:p>
        </p:txBody>
      </p:sp>
      <p:pic>
        <p:nvPicPr>
          <p:cNvPr id="6" name="Picture 5">
            <a:extLst>
              <a:ext uri="{FF2B5EF4-FFF2-40B4-BE49-F238E27FC236}">
                <a16:creationId xmlns:a16="http://schemas.microsoft.com/office/drawing/2014/main" id="{0BC2034D-E14F-4E96-97F3-62A6C9F1FF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1664" y="1412776"/>
            <a:ext cx="6732840" cy="5065167"/>
          </a:xfrm>
          <a:prstGeom prst="rect">
            <a:avLst/>
          </a:prstGeom>
        </p:spPr>
      </p:pic>
    </p:spTree>
    <p:extLst>
      <p:ext uri="{BB962C8B-B14F-4D97-AF65-F5344CB8AC3E}">
        <p14:creationId xmlns:p14="http://schemas.microsoft.com/office/powerpoint/2010/main" val="3048500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8436F5-D1DE-43EE-95F9-E55B496E345E}"/>
              </a:ext>
            </a:extLst>
          </p:cNvPr>
          <p:cNvPicPr>
            <a:picLocks noChangeAspect="1"/>
          </p:cNvPicPr>
          <p:nvPr/>
        </p:nvPicPr>
        <p:blipFill rotWithShape="1">
          <a:blip r:embed="rId3"/>
          <a:srcRect l="51318" t="15926" r="979" b="16702"/>
          <a:stretch/>
        </p:blipFill>
        <p:spPr>
          <a:xfrm>
            <a:off x="6376086" y="1437545"/>
            <a:ext cx="5815914" cy="3484606"/>
          </a:xfrm>
          <a:prstGeom prst="rect">
            <a:avLst/>
          </a:prstGeom>
        </p:spPr>
      </p:pic>
      <p:sp>
        <p:nvSpPr>
          <p:cNvPr id="4" name="Title 3">
            <a:extLst>
              <a:ext uri="{FF2B5EF4-FFF2-40B4-BE49-F238E27FC236}">
                <a16:creationId xmlns:a16="http://schemas.microsoft.com/office/drawing/2014/main" id="{0BFEA6ED-1D53-4F8E-876E-2FAAEC783D3E}"/>
              </a:ext>
            </a:extLst>
          </p:cNvPr>
          <p:cNvSpPr txBox="1">
            <a:spLocks/>
          </p:cNvSpPr>
          <p:nvPr/>
        </p:nvSpPr>
        <p:spPr>
          <a:xfrm>
            <a:off x="1163452" y="451280"/>
            <a:ext cx="9865096" cy="687881"/>
          </a:xfrm>
          <a:prstGeom prst="rect">
            <a:avLst/>
          </a:prstGeom>
        </p:spPr>
        <p:txBody>
          <a:bodyPr vert="horz" wrap="square" lIns="0" tIns="0" rIns="0" bIns="0" rtlCol="0" anchor="ctr" anchorCtr="0">
            <a:spAutoFit/>
          </a:bodyPr>
          <a:lstStyle>
            <a:lvl1pPr algn="ctr" defTabSz="914400" rtl="0" eaLnBrk="1" latinLnBrk="0" hangingPunct="1">
              <a:lnSpc>
                <a:spcPct val="70000"/>
              </a:lnSpc>
              <a:spcBef>
                <a:spcPct val="0"/>
              </a:spcBef>
              <a:buNone/>
              <a:defRPr sz="6000" kern="1200" cap="all" baseline="0">
                <a:solidFill>
                  <a:schemeClr val="tx2"/>
                </a:solidFill>
                <a:latin typeface="+mj-lt"/>
                <a:ea typeface="+mj-ea"/>
                <a:cs typeface="+mj-cs"/>
              </a:defRPr>
            </a:lvl1pPr>
          </a:lstStyle>
          <a:p>
            <a:r>
              <a:rPr lang="en-GB" dirty="0"/>
              <a:t>Bulk vs single cell </a:t>
            </a:r>
            <a:r>
              <a:rPr lang="en-GB" dirty="0" err="1"/>
              <a:t>rna-seq</a:t>
            </a:r>
            <a:endParaRPr lang="en-GB" dirty="0"/>
          </a:p>
        </p:txBody>
      </p:sp>
      <p:sp>
        <p:nvSpPr>
          <p:cNvPr id="7" name="Rectangle 6">
            <a:extLst>
              <a:ext uri="{FF2B5EF4-FFF2-40B4-BE49-F238E27FC236}">
                <a16:creationId xmlns:a16="http://schemas.microsoft.com/office/drawing/2014/main" id="{49AD93BB-7E5A-449F-9368-A756041E0597}"/>
              </a:ext>
            </a:extLst>
          </p:cNvPr>
          <p:cNvSpPr/>
          <p:nvPr/>
        </p:nvSpPr>
        <p:spPr>
          <a:xfrm>
            <a:off x="8256240" y="6587718"/>
            <a:ext cx="4824536" cy="261610"/>
          </a:xfrm>
          <a:prstGeom prst="rect">
            <a:avLst/>
          </a:prstGeom>
        </p:spPr>
        <p:txBody>
          <a:bodyPr wrap="square">
            <a:spAutoFit/>
          </a:bodyPr>
          <a:lstStyle/>
          <a:p>
            <a:r>
              <a:rPr lang="en-GB" sz="1100" dirty="0">
                <a:solidFill>
                  <a:schemeClr val="accent6">
                    <a:lumMod val="75000"/>
                  </a:schemeClr>
                </a:solidFill>
              </a:rPr>
              <a:t>Source: Sarah Boswell, Harvard Medical School, September 2020</a:t>
            </a:r>
          </a:p>
        </p:txBody>
      </p:sp>
      <p:pic>
        <p:nvPicPr>
          <p:cNvPr id="5" name="Picture 4">
            <a:extLst>
              <a:ext uri="{FF2B5EF4-FFF2-40B4-BE49-F238E27FC236}">
                <a16:creationId xmlns:a16="http://schemas.microsoft.com/office/drawing/2014/main" id="{F2F33784-2A38-9E4C-9B8B-F2E65319F939}"/>
              </a:ext>
            </a:extLst>
          </p:cNvPr>
          <p:cNvPicPr>
            <a:picLocks noChangeAspect="1"/>
          </p:cNvPicPr>
          <p:nvPr/>
        </p:nvPicPr>
        <p:blipFill rotWithShape="1">
          <a:blip r:embed="rId3"/>
          <a:srcRect r="48682" b="51423"/>
          <a:stretch/>
        </p:blipFill>
        <p:spPr>
          <a:xfrm>
            <a:off x="218190" y="1577269"/>
            <a:ext cx="6256750" cy="2512458"/>
          </a:xfrm>
          <a:prstGeom prst="rect">
            <a:avLst/>
          </a:prstGeom>
        </p:spPr>
      </p:pic>
      <p:sp>
        <p:nvSpPr>
          <p:cNvPr id="6" name="Rectangle 5">
            <a:extLst>
              <a:ext uri="{FF2B5EF4-FFF2-40B4-BE49-F238E27FC236}">
                <a16:creationId xmlns:a16="http://schemas.microsoft.com/office/drawing/2014/main" id="{ADAB4C65-B9DD-F147-AAF4-C1A355AF2952}"/>
              </a:ext>
            </a:extLst>
          </p:cNvPr>
          <p:cNvSpPr/>
          <p:nvPr/>
        </p:nvSpPr>
        <p:spPr>
          <a:xfrm>
            <a:off x="3786804" y="4879542"/>
            <a:ext cx="5178564" cy="2031325"/>
          </a:xfrm>
          <a:prstGeom prst="rect">
            <a:avLst/>
          </a:prstGeom>
        </p:spPr>
        <p:txBody>
          <a:bodyPr wrap="square">
            <a:spAutoFit/>
          </a:bodyPr>
          <a:lstStyle/>
          <a:p>
            <a:r>
              <a:rPr lang="en-GB" dirty="0">
                <a:solidFill>
                  <a:schemeClr val="accent6">
                    <a:lumMod val="10000"/>
                  </a:schemeClr>
                </a:solidFill>
              </a:rPr>
              <a:t>Disadvantages of </a:t>
            </a:r>
            <a:r>
              <a:rPr lang="en-GB" dirty="0" err="1">
                <a:solidFill>
                  <a:schemeClr val="accent6">
                    <a:lumMod val="10000"/>
                  </a:schemeClr>
                </a:solidFill>
              </a:rPr>
              <a:t>scRNA-seq</a:t>
            </a:r>
            <a:endParaRPr lang="en-GB" dirty="0">
              <a:solidFill>
                <a:schemeClr val="accent6">
                  <a:lumMod val="10000"/>
                </a:schemeClr>
              </a:solidFill>
            </a:endParaRPr>
          </a:p>
          <a:p>
            <a:pPr marL="285750" indent="-285750">
              <a:buFontTx/>
              <a:buChar char="-"/>
            </a:pPr>
            <a:r>
              <a:rPr lang="en-GB" dirty="0">
                <a:solidFill>
                  <a:schemeClr val="accent6">
                    <a:lumMod val="10000"/>
                  </a:schemeClr>
                </a:solidFill>
              </a:rPr>
              <a:t>Dropouts and noisy data</a:t>
            </a:r>
          </a:p>
          <a:p>
            <a:pPr marL="285750" indent="-285750">
              <a:buFontTx/>
              <a:buChar char="-"/>
            </a:pPr>
            <a:r>
              <a:rPr lang="en-GB" dirty="0">
                <a:solidFill>
                  <a:schemeClr val="accent6">
                    <a:lumMod val="10000"/>
                  </a:schemeClr>
                </a:solidFill>
              </a:rPr>
              <a:t>Lowly expressed genes might be undetected</a:t>
            </a:r>
          </a:p>
          <a:p>
            <a:pPr marL="285750" indent="-285750">
              <a:buFontTx/>
              <a:buChar char="-"/>
            </a:pPr>
            <a:r>
              <a:rPr lang="en-GB" dirty="0">
                <a:solidFill>
                  <a:schemeClr val="accent6">
                    <a:lumMod val="10000"/>
                  </a:schemeClr>
                </a:solidFill>
              </a:rPr>
              <a:t>Samples will contain doublets</a:t>
            </a:r>
          </a:p>
          <a:p>
            <a:pPr marL="285750" indent="-285750">
              <a:buFontTx/>
              <a:buChar char="-"/>
            </a:pPr>
            <a:r>
              <a:rPr lang="en-GB" dirty="0">
                <a:solidFill>
                  <a:schemeClr val="accent6">
                    <a:lumMod val="10000"/>
                  </a:schemeClr>
                </a:solidFill>
              </a:rPr>
              <a:t>Replicates without batch effect are unlikely</a:t>
            </a:r>
          </a:p>
          <a:p>
            <a:pPr marL="285750" indent="-285750">
              <a:buFontTx/>
              <a:buChar char="-"/>
            </a:pPr>
            <a:r>
              <a:rPr lang="en-GB" dirty="0">
                <a:solidFill>
                  <a:schemeClr val="accent6">
                    <a:lumMod val="10000"/>
                  </a:schemeClr>
                </a:solidFill>
              </a:rPr>
              <a:t>Expensive</a:t>
            </a:r>
          </a:p>
          <a:p>
            <a:pPr marL="285750" indent="-285750">
              <a:buFontTx/>
              <a:buChar char="-"/>
            </a:pPr>
            <a:endParaRPr lang="en-GB" dirty="0">
              <a:solidFill>
                <a:schemeClr val="accent6">
                  <a:lumMod val="10000"/>
                </a:schemeClr>
              </a:solidFill>
            </a:endParaRPr>
          </a:p>
        </p:txBody>
      </p:sp>
      <p:sp>
        <p:nvSpPr>
          <p:cNvPr id="2" name="TextBox 1">
            <a:extLst>
              <a:ext uri="{FF2B5EF4-FFF2-40B4-BE49-F238E27FC236}">
                <a16:creationId xmlns:a16="http://schemas.microsoft.com/office/drawing/2014/main" id="{1CE8CA06-FF5E-9C48-9C6B-0BC6C88116CB}"/>
              </a:ext>
            </a:extLst>
          </p:cNvPr>
          <p:cNvSpPr txBox="1"/>
          <p:nvPr/>
        </p:nvSpPr>
        <p:spPr>
          <a:xfrm>
            <a:off x="6654375" y="1628004"/>
            <a:ext cx="426047" cy="461665"/>
          </a:xfrm>
          <a:prstGeom prst="rect">
            <a:avLst/>
          </a:prstGeom>
          <a:solidFill>
            <a:schemeClr val="bg1"/>
          </a:solidFill>
        </p:spPr>
        <p:txBody>
          <a:bodyPr wrap="square" rtlCol="0">
            <a:spAutoFit/>
          </a:bodyPr>
          <a:lstStyle/>
          <a:p>
            <a:r>
              <a:rPr lang="en-US" sz="2400" dirty="0"/>
              <a:t>2.</a:t>
            </a:r>
          </a:p>
        </p:txBody>
      </p:sp>
      <p:sp>
        <p:nvSpPr>
          <p:cNvPr id="8" name="TextBox 7">
            <a:extLst>
              <a:ext uri="{FF2B5EF4-FFF2-40B4-BE49-F238E27FC236}">
                <a16:creationId xmlns:a16="http://schemas.microsoft.com/office/drawing/2014/main" id="{E0AB8D89-A3FD-964A-B27C-888DE61E1AE3}"/>
              </a:ext>
            </a:extLst>
          </p:cNvPr>
          <p:cNvSpPr txBox="1"/>
          <p:nvPr/>
        </p:nvSpPr>
        <p:spPr>
          <a:xfrm>
            <a:off x="446002" y="1755690"/>
            <a:ext cx="426047" cy="461665"/>
          </a:xfrm>
          <a:prstGeom prst="rect">
            <a:avLst/>
          </a:prstGeom>
          <a:solidFill>
            <a:schemeClr val="bg1"/>
          </a:solidFill>
        </p:spPr>
        <p:txBody>
          <a:bodyPr wrap="square" rtlCol="0">
            <a:spAutoFit/>
          </a:bodyPr>
          <a:lstStyle/>
          <a:p>
            <a:r>
              <a:rPr lang="en-US" sz="2400" dirty="0"/>
              <a:t>1.</a:t>
            </a:r>
          </a:p>
        </p:txBody>
      </p:sp>
    </p:spTree>
    <p:extLst>
      <p:ext uri="{BB962C8B-B14F-4D97-AF65-F5344CB8AC3E}">
        <p14:creationId xmlns:p14="http://schemas.microsoft.com/office/powerpoint/2010/main" val="180627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5E58EC-17A5-44B6-8200-16B74C6EBC8D}"/>
              </a:ext>
            </a:extLst>
          </p:cNvPr>
          <p:cNvSpPr>
            <a:spLocks noGrp="1"/>
          </p:cNvSpPr>
          <p:nvPr>
            <p:ph type="title"/>
          </p:nvPr>
        </p:nvSpPr>
        <p:spPr>
          <a:xfrm>
            <a:off x="-240704" y="330013"/>
            <a:ext cx="12097344" cy="990270"/>
          </a:xfrm>
        </p:spPr>
        <p:txBody>
          <a:bodyPr/>
          <a:lstStyle/>
          <a:p>
            <a:r>
              <a:rPr lang="en-GB" dirty="0"/>
              <a:t>workflow</a:t>
            </a:r>
          </a:p>
        </p:txBody>
      </p:sp>
      <p:pic>
        <p:nvPicPr>
          <p:cNvPr id="2052" name="Picture 4" descr="Single cell sequencing (taken from Wikipedia)">
            <a:extLst>
              <a:ext uri="{FF2B5EF4-FFF2-40B4-BE49-F238E27FC236}">
                <a16:creationId xmlns:a16="http://schemas.microsoft.com/office/drawing/2014/main" id="{D8AA91DD-63C5-4630-B3A4-BCDAF903CC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9736" y="1154377"/>
            <a:ext cx="7344816" cy="5196457"/>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C16DDAE-35D7-48AF-912A-EA38B4A80A03}"/>
              </a:ext>
            </a:extLst>
          </p:cNvPr>
          <p:cNvSpPr/>
          <p:nvPr/>
        </p:nvSpPr>
        <p:spPr>
          <a:xfrm>
            <a:off x="6663637" y="6220029"/>
            <a:ext cx="3968867" cy="261610"/>
          </a:xfrm>
          <a:prstGeom prst="rect">
            <a:avLst/>
          </a:prstGeom>
        </p:spPr>
        <p:txBody>
          <a:bodyPr wrap="square">
            <a:spAutoFit/>
          </a:bodyPr>
          <a:lstStyle/>
          <a:p>
            <a:r>
              <a:rPr lang="en-GB" sz="1100" dirty="0">
                <a:solidFill>
                  <a:schemeClr val="accent6">
                    <a:lumMod val="75000"/>
                  </a:schemeClr>
                </a:solidFill>
              </a:rPr>
              <a:t>Source: https://en.wikipedia.org/wiki/Single_cell_sequencing</a:t>
            </a:r>
          </a:p>
        </p:txBody>
      </p:sp>
      <p:pic>
        <p:nvPicPr>
          <p:cNvPr id="3076" name="Picture 4" descr="Cisco IOS Telnet Vulnerability (Critical) – Over 300 switch models ...">
            <a:extLst>
              <a:ext uri="{FF2B5EF4-FFF2-40B4-BE49-F238E27FC236}">
                <a16:creationId xmlns:a16="http://schemas.microsoft.com/office/drawing/2014/main" id="{A68234D6-26BE-4570-9077-5F8E8AAFA4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9119" y="1844824"/>
            <a:ext cx="1400944" cy="1400944"/>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8DAA481-F95F-4ADD-BE7D-AA0910ED7A17}"/>
              </a:ext>
            </a:extLst>
          </p:cNvPr>
          <p:cNvSpPr/>
          <p:nvPr/>
        </p:nvSpPr>
        <p:spPr>
          <a:xfrm>
            <a:off x="2099556" y="3368813"/>
            <a:ext cx="1656183" cy="923330"/>
          </a:xfrm>
          <a:prstGeom prst="rect">
            <a:avLst/>
          </a:prstGeom>
        </p:spPr>
        <p:txBody>
          <a:bodyPr wrap="square">
            <a:spAutoFit/>
          </a:bodyPr>
          <a:lstStyle/>
          <a:p>
            <a:r>
              <a:rPr lang="en-GB" dirty="0">
                <a:solidFill>
                  <a:srgbClr val="FF0000"/>
                </a:solidFill>
              </a:rPr>
              <a:t>Good sample preparation is key to success!</a:t>
            </a:r>
          </a:p>
        </p:txBody>
      </p:sp>
    </p:spTree>
    <p:extLst>
      <p:ext uri="{BB962C8B-B14F-4D97-AF65-F5344CB8AC3E}">
        <p14:creationId xmlns:p14="http://schemas.microsoft.com/office/powerpoint/2010/main" val="1453890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E0519-30A6-4435-8D28-0EAC9E8A2FD1}"/>
              </a:ext>
            </a:extLst>
          </p:cNvPr>
          <p:cNvSpPr>
            <a:spLocks noGrp="1"/>
          </p:cNvSpPr>
          <p:nvPr>
            <p:ph type="title"/>
          </p:nvPr>
        </p:nvSpPr>
        <p:spPr>
          <a:xfrm>
            <a:off x="243861" y="406429"/>
            <a:ext cx="9303031" cy="1159676"/>
          </a:xfrm>
        </p:spPr>
        <p:txBody>
          <a:bodyPr/>
          <a:lstStyle/>
          <a:p>
            <a:r>
              <a:rPr lang="en-GB" sz="4800" dirty="0"/>
              <a:t>10x Genomics Chromium </a:t>
            </a:r>
            <a:r>
              <a:rPr lang="en-GB" sz="4800" dirty="0" err="1"/>
              <a:t>scRNA-seq</a:t>
            </a:r>
            <a:r>
              <a:rPr lang="en-GB" sz="4800" dirty="0"/>
              <a:t> </a:t>
            </a:r>
            <a:br>
              <a:rPr lang="en-GB" sz="4800" dirty="0"/>
            </a:br>
            <a:r>
              <a:rPr lang="en-GB" sz="4800" dirty="0"/>
              <a:t>platform overview</a:t>
            </a:r>
          </a:p>
        </p:txBody>
      </p:sp>
      <p:pic>
        <p:nvPicPr>
          <p:cNvPr id="4" name="Picture 3">
            <a:extLst>
              <a:ext uri="{FF2B5EF4-FFF2-40B4-BE49-F238E27FC236}">
                <a16:creationId xmlns:a16="http://schemas.microsoft.com/office/drawing/2014/main" id="{EDF6EE4E-CBF6-437C-A924-56B1F37F5110}"/>
              </a:ext>
            </a:extLst>
          </p:cNvPr>
          <p:cNvPicPr>
            <a:picLocks noChangeAspect="1"/>
          </p:cNvPicPr>
          <p:nvPr/>
        </p:nvPicPr>
        <p:blipFill>
          <a:blip r:embed="rId3"/>
          <a:stretch>
            <a:fillRect/>
          </a:stretch>
        </p:blipFill>
        <p:spPr>
          <a:xfrm>
            <a:off x="7906436" y="1658684"/>
            <a:ext cx="4064835" cy="2418100"/>
          </a:xfrm>
          <a:prstGeom prst="rect">
            <a:avLst/>
          </a:prstGeom>
        </p:spPr>
      </p:pic>
      <p:sp>
        <p:nvSpPr>
          <p:cNvPr id="9" name="Rectangle 8">
            <a:extLst>
              <a:ext uri="{FF2B5EF4-FFF2-40B4-BE49-F238E27FC236}">
                <a16:creationId xmlns:a16="http://schemas.microsoft.com/office/drawing/2014/main" id="{6D722445-60B2-4DA9-98DE-B7D9615C27B0}"/>
              </a:ext>
            </a:extLst>
          </p:cNvPr>
          <p:cNvSpPr/>
          <p:nvPr/>
        </p:nvSpPr>
        <p:spPr>
          <a:xfrm>
            <a:off x="8036768" y="6434258"/>
            <a:ext cx="1510124" cy="261610"/>
          </a:xfrm>
          <a:prstGeom prst="rect">
            <a:avLst/>
          </a:prstGeom>
        </p:spPr>
        <p:txBody>
          <a:bodyPr wrap="square">
            <a:spAutoFit/>
          </a:bodyPr>
          <a:lstStyle/>
          <a:p>
            <a:r>
              <a:rPr lang="en-GB" sz="1100" dirty="0">
                <a:solidFill>
                  <a:schemeClr val="accent6">
                    <a:lumMod val="75000"/>
                  </a:schemeClr>
                </a:solidFill>
                <a:latin typeface="+mj-lt"/>
              </a:rPr>
              <a:t>Source: 10x Genomics</a:t>
            </a:r>
          </a:p>
        </p:txBody>
      </p:sp>
      <p:sp>
        <p:nvSpPr>
          <p:cNvPr id="5" name="Rectangle 4">
            <a:extLst>
              <a:ext uri="{FF2B5EF4-FFF2-40B4-BE49-F238E27FC236}">
                <a16:creationId xmlns:a16="http://schemas.microsoft.com/office/drawing/2014/main" id="{A1298C26-00A8-49CB-BF4C-BBF547B6C2A1}"/>
              </a:ext>
            </a:extLst>
          </p:cNvPr>
          <p:cNvSpPr/>
          <p:nvPr/>
        </p:nvSpPr>
        <p:spPr>
          <a:xfrm>
            <a:off x="510263" y="2060848"/>
            <a:ext cx="7283044" cy="4031873"/>
          </a:xfrm>
          <a:prstGeom prst="rect">
            <a:avLst/>
          </a:prstGeom>
        </p:spPr>
        <p:txBody>
          <a:bodyPr wrap="square">
            <a:spAutoFit/>
          </a:bodyPr>
          <a:lstStyle/>
          <a:p>
            <a:pPr>
              <a:spcBef>
                <a:spcPts val="800"/>
              </a:spcBef>
            </a:pPr>
            <a:r>
              <a:rPr lang="en-GB" dirty="0">
                <a:solidFill>
                  <a:srgbClr val="000000"/>
                </a:solidFill>
                <a:latin typeface="Lato"/>
              </a:rPr>
              <a:t>-   Droplet-based capturing, either 3’ or 5’ mRNA</a:t>
            </a:r>
          </a:p>
          <a:p>
            <a:pPr marL="285750" indent="-285750">
              <a:spcBef>
                <a:spcPts val="800"/>
              </a:spcBef>
              <a:buFontTx/>
              <a:buChar char="-"/>
            </a:pPr>
            <a:r>
              <a:rPr lang="en-GB" dirty="0">
                <a:solidFill>
                  <a:srgbClr val="000000"/>
                </a:solidFill>
                <a:latin typeface="Lato"/>
              </a:rPr>
              <a:t>Uses soft </a:t>
            </a:r>
            <a:r>
              <a:rPr lang="en-GB" b="1" dirty="0">
                <a:solidFill>
                  <a:srgbClr val="000000"/>
                </a:solidFill>
                <a:latin typeface="Lato"/>
              </a:rPr>
              <a:t>gel beads </a:t>
            </a:r>
            <a:r>
              <a:rPr lang="en-GB" dirty="0">
                <a:solidFill>
                  <a:srgbClr val="000000"/>
                </a:solidFill>
                <a:latin typeface="Lato"/>
              </a:rPr>
              <a:t>containing oligos. These enable “single Poisson loading” leading to capture of &gt;60% of input cells.</a:t>
            </a:r>
            <a:endParaRPr lang="en-GB" dirty="0"/>
          </a:p>
          <a:p>
            <a:pPr marL="285750" indent="-285750">
              <a:spcBef>
                <a:spcPts val="800"/>
              </a:spcBef>
              <a:buFontTx/>
              <a:buChar char="-"/>
            </a:pPr>
            <a:r>
              <a:rPr lang="en-GB" dirty="0">
                <a:solidFill>
                  <a:srgbClr val="000000"/>
                </a:solidFill>
                <a:latin typeface="Lato"/>
              </a:rPr>
              <a:t>Standardized instrumentation and reagents (</a:t>
            </a:r>
            <a:r>
              <a:rPr lang="en-GB" dirty="0" err="1">
                <a:solidFill>
                  <a:srgbClr val="000000"/>
                </a:solidFill>
                <a:latin typeface="Lato"/>
              </a:rPr>
              <a:t>unhackable</a:t>
            </a:r>
            <a:r>
              <a:rPr lang="en-GB" dirty="0">
                <a:solidFill>
                  <a:srgbClr val="000000"/>
                </a:solidFill>
                <a:latin typeface="Lato"/>
              </a:rPr>
              <a:t> so no customisation or control)</a:t>
            </a:r>
          </a:p>
          <a:p>
            <a:pPr marL="285750" indent="-285750">
              <a:spcBef>
                <a:spcPts val="800"/>
              </a:spcBef>
              <a:buFontTx/>
              <a:buChar char="-"/>
            </a:pPr>
            <a:r>
              <a:rPr lang="en-GB" dirty="0">
                <a:solidFill>
                  <a:srgbClr val="000000"/>
                </a:solidFill>
                <a:latin typeface="Lato"/>
              </a:rPr>
              <a:t>Very easy to use and less processing time</a:t>
            </a:r>
          </a:p>
          <a:p>
            <a:pPr marL="285750" indent="-285750">
              <a:spcBef>
                <a:spcPts val="800"/>
              </a:spcBef>
              <a:buFontTx/>
              <a:buChar char="-"/>
            </a:pPr>
            <a:r>
              <a:rPr lang="en-GB" dirty="0">
                <a:solidFill>
                  <a:srgbClr val="000000"/>
                </a:solidFill>
                <a:latin typeface="Lato"/>
              </a:rPr>
              <a:t>More high-throughput scaling - 8 samples can be processed simultaneously with up to 10000 cells captured per sample</a:t>
            </a:r>
          </a:p>
          <a:p>
            <a:pPr marL="285750" indent="-285750">
              <a:spcBef>
                <a:spcPts val="800"/>
              </a:spcBef>
              <a:buFontTx/>
              <a:buChar char="-"/>
            </a:pPr>
            <a:r>
              <a:rPr lang="en-GB" dirty="0">
                <a:solidFill>
                  <a:srgbClr val="000000"/>
                </a:solidFill>
                <a:latin typeface="Lato"/>
              </a:rPr>
              <a:t>The doublet rate increases with number of cells loaded</a:t>
            </a:r>
            <a:endParaRPr lang="en-GB" dirty="0"/>
          </a:p>
          <a:p>
            <a:pPr marL="285750" indent="-285750">
              <a:spcBef>
                <a:spcPts val="800"/>
              </a:spcBef>
              <a:buFontTx/>
              <a:buChar char="-"/>
            </a:pPr>
            <a:r>
              <a:rPr lang="en-GB" dirty="0" err="1">
                <a:solidFill>
                  <a:srgbClr val="000000"/>
                </a:solidFill>
                <a:latin typeface="Lato"/>
              </a:rPr>
              <a:t>CellRanger</a:t>
            </a:r>
            <a:r>
              <a:rPr lang="en-GB" dirty="0">
                <a:solidFill>
                  <a:srgbClr val="000000"/>
                </a:solidFill>
                <a:latin typeface="Lato"/>
              </a:rPr>
              <a:t> and </a:t>
            </a:r>
            <a:r>
              <a:rPr lang="en-GB" dirty="0" err="1">
                <a:solidFill>
                  <a:srgbClr val="000000"/>
                </a:solidFill>
                <a:latin typeface="Lato"/>
              </a:rPr>
              <a:t>CellLoupe</a:t>
            </a:r>
            <a:r>
              <a:rPr lang="en-GB" dirty="0">
                <a:solidFill>
                  <a:srgbClr val="000000"/>
                </a:solidFill>
                <a:latin typeface="Lato"/>
              </a:rPr>
              <a:t> software are available and user friendly</a:t>
            </a:r>
            <a:endParaRPr lang="en-GB" dirty="0"/>
          </a:p>
          <a:p>
            <a:br>
              <a:rPr lang="en-GB" dirty="0"/>
            </a:br>
            <a:endParaRPr lang="en-GB" dirty="0"/>
          </a:p>
        </p:txBody>
      </p:sp>
      <p:grpSp>
        <p:nvGrpSpPr>
          <p:cNvPr id="7" name="Group 6">
            <a:extLst>
              <a:ext uri="{FF2B5EF4-FFF2-40B4-BE49-F238E27FC236}">
                <a16:creationId xmlns:a16="http://schemas.microsoft.com/office/drawing/2014/main" id="{DB166847-338C-F94E-9348-64BE4403890E}"/>
              </a:ext>
            </a:extLst>
          </p:cNvPr>
          <p:cNvGrpSpPr/>
          <p:nvPr/>
        </p:nvGrpSpPr>
        <p:grpSpPr>
          <a:xfrm>
            <a:off x="7906436" y="4056183"/>
            <a:ext cx="4173370" cy="2233405"/>
            <a:chOff x="7906436" y="4056183"/>
            <a:chExt cx="4173370" cy="2233405"/>
          </a:xfrm>
        </p:grpSpPr>
        <p:pic>
          <p:nvPicPr>
            <p:cNvPr id="3" name="Picture 2">
              <a:extLst>
                <a:ext uri="{FF2B5EF4-FFF2-40B4-BE49-F238E27FC236}">
                  <a16:creationId xmlns:a16="http://schemas.microsoft.com/office/drawing/2014/main" id="{A2002652-1A58-4060-A6B3-6B480A0C8735}"/>
                </a:ext>
              </a:extLst>
            </p:cNvPr>
            <p:cNvPicPr>
              <a:picLocks noChangeAspect="1"/>
            </p:cNvPicPr>
            <p:nvPr/>
          </p:nvPicPr>
          <p:blipFill>
            <a:blip r:embed="rId4"/>
            <a:stretch>
              <a:fillRect/>
            </a:stretch>
          </p:blipFill>
          <p:spPr>
            <a:xfrm>
              <a:off x="7906436" y="4056183"/>
              <a:ext cx="4173370" cy="2233405"/>
            </a:xfrm>
            <a:prstGeom prst="rect">
              <a:avLst/>
            </a:prstGeom>
          </p:spPr>
        </p:pic>
        <p:sp>
          <p:nvSpPr>
            <p:cNvPr id="6" name="TextBox 5">
              <a:extLst>
                <a:ext uri="{FF2B5EF4-FFF2-40B4-BE49-F238E27FC236}">
                  <a16:creationId xmlns:a16="http://schemas.microsoft.com/office/drawing/2014/main" id="{A4AE97FF-F5A8-D942-83F2-58B8E24086E9}"/>
                </a:ext>
              </a:extLst>
            </p:cNvPr>
            <p:cNvSpPr txBox="1"/>
            <p:nvPr/>
          </p:nvSpPr>
          <p:spPr>
            <a:xfrm>
              <a:off x="9452919" y="5066270"/>
              <a:ext cx="2384854" cy="1223318"/>
            </a:xfrm>
            <a:prstGeom prst="rect">
              <a:avLst/>
            </a:prstGeom>
            <a:solidFill>
              <a:schemeClr val="bg1"/>
            </a:solidFill>
          </p:spPr>
          <p:txBody>
            <a:bodyPr wrap="square" rtlCol="0">
              <a:spAutoFit/>
            </a:bodyPr>
            <a:lstStyle/>
            <a:p>
              <a:endParaRPr lang="en-US" dirty="0"/>
            </a:p>
          </p:txBody>
        </p:sp>
        <p:sp>
          <p:nvSpPr>
            <p:cNvPr id="10" name="TextBox 9">
              <a:extLst>
                <a:ext uri="{FF2B5EF4-FFF2-40B4-BE49-F238E27FC236}">
                  <a16:creationId xmlns:a16="http://schemas.microsoft.com/office/drawing/2014/main" id="{CF126E32-9038-7E4F-8B25-BABD1801F174}"/>
                </a:ext>
              </a:extLst>
            </p:cNvPr>
            <p:cNvSpPr txBox="1"/>
            <p:nvPr/>
          </p:nvSpPr>
          <p:spPr>
            <a:xfrm>
              <a:off x="9546892" y="4921600"/>
              <a:ext cx="709216" cy="463443"/>
            </a:xfrm>
            <a:prstGeom prst="rect">
              <a:avLst/>
            </a:prstGeom>
            <a:solidFill>
              <a:schemeClr val="bg1"/>
            </a:solidFill>
          </p:spPr>
          <p:txBody>
            <a:bodyPr wrap="square" rtlCol="0">
              <a:spAutoFit/>
            </a:bodyPr>
            <a:lstStyle/>
            <a:p>
              <a:endParaRPr lang="en-US" dirty="0"/>
            </a:p>
          </p:txBody>
        </p:sp>
      </p:grpSp>
      <p:pic>
        <p:nvPicPr>
          <p:cNvPr id="9218" name="Picture 2">
            <a:extLst>
              <a:ext uri="{FF2B5EF4-FFF2-40B4-BE49-F238E27FC236}">
                <a16:creationId xmlns:a16="http://schemas.microsoft.com/office/drawing/2014/main" id="{B0FCF2EB-1282-BD4B-AF37-EFCFF1425B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14727" y="49776"/>
            <a:ext cx="2410811" cy="16072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9894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E0519-30A6-4435-8D28-0EAC9E8A2FD1}"/>
              </a:ext>
            </a:extLst>
          </p:cNvPr>
          <p:cNvSpPr>
            <a:spLocks noGrp="1"/>
          </p:cNvSpPr>
          <p:nvPr>
            <p:ph type="title"/>
          </p:nvPr>
        </p:nvSpPr>
        <p:spPr>
          <a:xfrm>
            <a:off x="1847528" y="466912"/>
            <a:ext cx="8964811" cy="780214"/>
          </a:xfrm>
        </p:spPr>
        <p:txBody>
          <a:bodyPr/>
          <a:lstStyle/>
          <a:p>
            <a:r>
              <a:rPr lang="en-GB" dirty="0"/>
              <a:t>10X Chromium libraries</a:t>
            </a:r>
          </a:p>
        </p:txBody>
      </p:sp>
      <p:sp>
        <p:nvSpPr>
          <p:cNvPr id="6" name="Rectangle 5">
            <a:extLst>
              <a:ext uri="{FF2B5EF4-FFF2-40B4-BE49-F238E27FC236}">
                <a16:creationId xmlns:a16="http://schemas.microsoft.com/office/drawing/2014/main" id="{95757D97-3AA7-4D1A-9899-A76B287C2F66}"/>
              </a:ext>
            </a:extLst>
          </p:cNvPr>
          <p:cNvSpPr/>
          <p:nvPr/>
        </p:nvSpPr>
        <p:spPr>
          <a:xfrm>
            <a:off x="4727848" y="3751499"/>
            <a:ext cx="1510124" cy="261610"/>
          </a:xfrm>
          <a:prstGeom prst="rect">
            <a:avLst/>
          </a:prstGeom>
        </p:spPr>
        <p:txBody>
          <a:bodyPr wrap="square">
            <a:spAutoFit/>
          </a:bodyPr>
          <a:lstStyle/>
          <a:p>
            <a:r>
              <a:rPr lang="en-GB" sz="1100" dirty="0">
                <a:solidFill>
                  <a:schemeClr val="accent6">
                    <a:lumMod val="75000"/>
                  </a:schemeClr>
                </a:solidFill>
                <a:latin typeface="+mj-lt"/>
              </a:rPr>
              <a:t>Source: 10x Genomics</a:t>
            </a:r>
          </a:p>
        </p:txBody>
      </p:sp>
      <p:graphicFrame>
        <p:nvGraphicFramePr>
          <p:cNvPr id="7" name="Table 6">
            <a:extLst>
              <a:ext uri="{FF2B5EF4-FFF2-40B4-BE49-F238E27FC236}">
                <a16:creationId xmlns:a16="http://schemas.microsoft.com/office/drawing/2014/main" id="{E149FBB9-298E-466E-80C1-E385463DA3D9}"/>
              </a:ext>
            </a:extLst>
          </p:cNvPr>
          <p:cNvGraphicFramePr>
            <a:graphicFrameLocks noGrp="1"/>
          </p:cNvGraphicFramePr>
          <p:nvPr>
            <p:extLst>
              <p:ext uri="{D42A27DB-BD31-4B8C-83A1-F6EECF244321}">
                <p14:modId xmlns:p14="http://schemas.microsoft.com/office/powerpoint/2010/main" val="767751179"/>
              </p:ext>
            </p:extLst>
          </p:nvPr>
        </p:nvGraphicFramePr>
        <p:xfrm>
          <a:off x="3577152" y="4135714"/>
          <a:ext cx="7235187" cy="2377440"/>
        </p:xfrm>
        <a:graphic>
          <a:graphicData uri="http://schemas.openxmlformats.org/drawingml/2006/table">
            <a:tbl>
              <a:tblPr firstRow="1" bandRow="1">
                <a:tableStyleId>{5C22544A-7EE6-4342-B048-85BDC9FD1C3A}</a:tableStyleId>
              </a:tblPr>
              <a:tblGrid>
                <a:gridCol w="2411729">
                  <a:extLst>
                    <a:ext uri="{9D8B030D-6E8A-4147-A177-3AD203B41FA5}">
                      <a16:colId xmlns:a16="http://schemas.microsoft.com/office/drawing/2014/main" val="3973845196"/>
                    </a:ext>
                  </a:extLst>
                </a:gridCol>
                <a:gridCol w="2411729">
                  <a:extLst>
                    <a:ext uri="{9D8B030D-6E8A-4147-A177-3AD203B41FA5}">
                      <a16:colId xmlns:a16="http://schemas.microsoft.com/office/drawing/2014/main" val="2822528332"/>
                    </a:ext>
                  </a:extLst>
                </a:gridCol>
                <a:gridCol w="2411729">
                  <a:extLst>
                    <a:ext uri="{9D8B030D-6E8A-4147-A177-3AD203B41FA5}">
                      <a16:colId xmlns:a16="http://schemas.microsoft.com/office/drawing/2014/main" val="2042558149"/>
                    </a:ext>
                  </a:extLst>
                </a:gridCol>
              </a:tblGrid>
              <a:tr h="0">
                <a:tc>
                  <a:txBody>
                    <a:bodyPr/>
                    <a:lstStyle/>
                    <a:p>
                      <a:r>
                        <a:rPr lang="en-GB" dirty="0"/>
                        <a:t>Sequencing  Read</a:t>
                      </a:r>
                    </a:p>
                  </a:txBody>
                  <a:tcPr/>
                </a:tc>
                <a:tc>
                  <a:txBody>
                    <a:bodyPr/>
                    <a:lstStyle/>
                    <a:p>
                      <a:r>
                        <a:rPr lang="en-GB" dirty="0"/>
                        <a:t>Description</a:t>
                      </a:r>
                    </a:p>
                  </a:txBody>
                  <a:tcPr/>
                </a:tc>
                <a:tc>
                  <a:txBody>
                    <a:bodyPr/>
                    <a:lstStyle/>
                    <a:p>
                      <a:r>
                        <a:rPr lang="en-GB" dirty="0"/>
                        <a:t>Number of cycles</a:t>
                      </a:r>
                    </a:p>
                  </a:txBody>
                  <a:tcPr/>
                </a:tc>
                <a:extLst>
                  <a:ext uri="{0D108BD9-81ED-4DB2-BD59-A6C34878D82A}">
                    <a16:rowId xmlns:a16="http://schemas.microsoft.com/office/drawing/2014/main" val="129792811"/>
                  </a:ext>
                </a:extLst>
              </a:tr>
              <a:tr h="553067">
                <a:tc>
                  <a:txBody>
                    <a:bodyPr/>
                    <a:lstStyle/>
                    <a:p>
                      <a:r>
                        <a:rPr lang="en-GB" dirty="0"/>
                        <a:t>Read1</a:t>
                      </a:r>
                    </a:p>
                  </a:txBody>
                  <a:tcPr/>
                </a:tc>
                <a:tc>
                  <a:txBody>
                    <a:bodyPr/>
                    <a:lstStyle/>
                    <a:p>
                      <a:r>
                        <a:rPr lang="en-GB" dirty="0"/>
                        <a:t>10x Barcode Read (Cell) + </a:t>
                      </a:r>
                      <a:r>
                        <a:rPr lang="en-GB" dirty="0" err="1"/>
                        <a:t>Randomer</a:t>
                      </a:r>
                      <a:r>
                        <a:rPr lang="en-GB" dirty="0"/>
                        <a:t> Read (UMI)</a:t>
                      </a:r>
                    </a:p>
                  </a:txBody>
                  <a:tcPr/>
                </a:tc>
                <a:tc>
                  <a:txBody>
                    <a:bodyPr/>
                    <a:lstStyle/>
                    <a:p>
                      <a:r>
                        <a:rPr lang="en-GB" dirty="0"/>
                        <a:t>28bp</a:t>
                      </a:r>
                    </a:p>
                  </a:txBody>
                  <a:tcPr/>
                </a:tc>
                <a:extLst>
                  <a:ext uri="{0D108BD9-81ED-4DB2-BD59-A6C34878D82A}">
                    <a16:rowId xmlns:a16="http://schemas.microsoft.com/office/drawing/2014/main" val="1978232388"/>
                  </a:ext>
                </a:extLst>
              </a:tr>
              <a:tr h="316038">
                <a:tc>
                  <a:txBody>
                    <a:bodyPr/>
                    <a:lstStyle/>
                    <a:p>
                      <a:r>
                        <a:rPr lang="en-GB" dirty="0"/>
                        <a:t>i7 index</a:t>
                      </a:r>
                    </a:p>
                  </a:txBody>
                  <a:tcPr/>
                </a:tc>
                <a:tc>
                  <a:txBody>
                    <a:bodyPr/>
                    <a:lstStyle/>
                    <a:p>
                      <a:r>
                        <a:rPr lang="en-GB" dirty="0"/>
                        <a:t>Sample index read</a:t>
                      </a:r>
                    </a:p>
                  </a:txBody>
                  <a:tcPr/>
                </a:tc>
                <a:tc>
                  <a:txBody>
                    <a:bodyPr/>
                    <a:lstStyle/>
                    <a:p>
                      <a:r>
                        <a:rPr lang="en-GB" dirty="0"/>
                        <a:t>10bp</a:t>
                      </a:r>
                    </a:p>
                  </a:txBody>
                  <a:tcPr/>
                </a:tc>
                <a:extLst>
                  <a:ext uri="{0D108BD9-81ED-4DB2-BD59-A6C34878D82A}">
                    <a16:rowId xmlns:a16="http://schemas.microsoft.com/office/drawing/2014/main" val="2149864064"/>
                  </a:ext>
                </a:extLst>
              </a:tr>
              <a:tr h="316038">
                <a:tc>
                  <a:txBody>
                    <a:bodyPr/>
                    <a:lstStyle/>
                    <a:p>
                      <a:r>
                        <a:rPr lang="en-GB" dirty="0"/>
                        <a:t>i5 index</a:t>
                      </a:r>
                    </a:p>
                  </a:txBody>
                  <a:tcPr/>
                </a:tc>
                <a:tc>
                  <a:txBody>
                    <a:bodyPr/>
                    <a:lstStyle/>
                    <a:p>
                      <a:r>
                        <a:rPr lang="en-GB" dirty="0"/>
                        <a:t>Sample index read</a:t>
                      </a:r>
                    </a:p>
                  </a:txBody>
                  <a:tcPr/>
                </a:tc>
                <a:tc>
                  <a:txBody>
                    <a:bodyPr/>
                    <a:lstStyle/>
                    <a:p>
                      <a:r>
                        <a:rPr lang="en-GB" dirty="0"/>
                        <a:t>10bp</a:t>
                      </a:r>
                    </a:p>
                  </a:txBody>
                  <a:tcPr/>
                </a:tc>
                <a:extLst>
                  <a:ext uri="{0D108BD9-81ED-4DB2-BD59-A6C34878D82A}">
                    <a16:rowId xmlns:a16="http://schemas.microsoft.com/office/drawing/2014/main" val="3728961458"/>
                  </a:ext>
                </a:extLst>
              </a:tr>
              <a:tr h="316038">
                <a:tc>
                  <a:txBody>
                    <a:bodyPr/>
                    <a:lstStyle/>
                    <a:p>
                      <a:r>
                        <a:rPr lang="en-GB" dirty="0"/>
                        <a:t>Read2</a:t>
                      </a:r>
                    </a:p>
                  </a:txBody>
                  <a:tcPr/>
                </a:tc>
                <a:tc>
                  <a:txBody>
                    <a:bodyPr/>
                    <a:lstStyle/>
                    <a:p>
                      <a:r>
                        <a:rPr lang="en-GB" dirty="0"/>
                        <a:t>Insert Read </a:t>
                      </a:r>
                      <a:r>
                        <a:rPr lang="en-GB"/>
                        <a:t>(Transcript)</a:t>
                      </a:r>
                      <a:endParaRPr lang="en-GB" dirty="0"/>
                    </a:p>
                  </a:txBody>
                  <a:tcPr/>
                </a:tc>
                <a:tc>
                  <a:txBody>
                    <a:bodyPr/>
                    <a:lstStyle/>
                    <a:p>
                      <a:r>
                        <a:rPr lang="en-GB" dirty="0"/>
                        <a:t>90bp</a:t>
                      </a:r>
                    </a:p>
                  </a:txBody>
                  <a:tcPr/>
                </a:tc>
                <a:extLst>
                  <a:ext uri="{0D108BD9-81ED-4DB2-BD59-A6C34878D82A}">
                    <a16:rowId xmlns:a16="http://schemas.microsoft.com/office/drawing/2014/main" val="2156552540"/>
                  </a:ext>
                </a:extLst>
              </a:tr>
            </a:tbl>
          </a:graphicData>
        </a:graphic>
      </p:graphicFrame>
      <p:pic>
        <p:nvPicPr>
          <p:cNvPr id="8" name="Picture 7">
            <a:extLst>
              <a:ext uri="{FF2B5EF4-FFF2-40B4-BE49-F238E27FC236}">
                <a16:creationId xmlns:a16="http://schemas.microsoft.com/office/drawing/2014/main" id="{36C0AA60-8DC3-4F01-A41F-5CF9EA451C3A}"/>
              </a:ext>
            </a:extLst>
          </p:cNvPr>
          <p:cNvPicPr>
            <a:picLocks noChangeAspect="1"/>
          </p:cNvPicPr>
          <p:nvPr/>
        </p:nvPicPr>
        <p:blipFill rotWithShape="1">
          <a:blip r:embed="rId2"/>
          <a:srcRect l="11642" r="18495" b="16346"/>
          <a:stretch/>
        </p:blipFill>
        <p:spPr>
          <a:xfrm>
            <a:off x="192776" y="4337701"/>
            <a:ext cx="2952328" cy="1602003"/>
          </a:xfrm>
          <a:prstGeom prst="rect">
            <a:avLst/>
          </a:prstGeom>
        </p:spPr>
      </p:pic>
      <p:pic>
        <p:nvPicPr>
          <p:cNvPr id="5" name="Picture 4">
            <a:extLst>
              <a:ext uri="{FF2B5EF4-FFF2-40B4-BE49-F238E27FC236}">
                <a16:creationId xmlns:a16="http://schemas.microsoft.com/office/drawing/2014/main" id="{4856B902-D028-4BE7-A708-C8BFBC2E3E91}"/>
              </a:ext>
            </a:extLst>
          </p:cNvPr>
          <p:cNvPicPr>
            <a:picLocks noChangeAspect="1"/>
          </p:cNvPicPr>
          <p:nvPr/>
        </p:nvPicPr>
        <p:blipFill rotWithShape="1">
          <a:blip r:embed="rId3"/>
          <a:srcRect b="48572"/>
          <a:stretch/>
        </p:blipFill>
        <p:spPr>
          <a:xfrm>
            <a:off x="1847528" y="1545771"/>
            <a:ext cx="8561943" cy="1988376"/>
          </a:xfrm>
          <a:prstGeom prst="rect">
            <a:avLst/>
          </a:prstGeom>
        </p:spPr>
      </p:pic>
    </p:spTree>
    <p:extLst>
      <p:ext uri="{BB962C8B-B14F-4D97-AF65-F5344CB8AC3E}">
        <p14:creationId xmlns:p14="http://schemas.microsoft.com/office/powerpoint/2010/main" val="21684105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4326</TotalTime>
  <Words>3053</Words>
  <Application>Microsoft Macintosh PowerPoint</Application>
  <PresentationFormat>Widescreen</PresentationFormat>
  <Paragraphs>351</Paragraphs>
  <Slides>33</Slides>
  <Notes>5</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33</vt:i4>
      </vt:variant>
    </vt:vector>
  </HeadingPairs>
  <TitlesOfParts>
    <vt:vector size="46" baseType="lpstr">
      <vt:lpstr>-apple-system</vt:lpstr>
      <vt:lpstr>Arial</vt:lpstr>
      <vt:lpstr>CairoFont-1-0</vt:lpstr>
      <vt:lpstr>CairoFont-3-0</vt:lpstr>
      <vt:lpstr>Calibri</vt:lpstr>
      <vt:lpstr>Calibri Light</vt:lpstr>
      <vt:lpstr>Courier</vt:lpstr>
      <vt:lpstr>Helvetica Neue</vt:lpstr>
      <vt:lpstr>Lato</vt:lpstr>
      <vt:lpstr>Menlo</vt:lpstr>
      <vt:lpstr>Myriad Pro</vt:lpstr>
      <vt:lpstr>OpenSans</vt:lpstr>
      <vt:lpstr>Office Theme</vt:lpstr>
      <vt:lpstr>Gurdon scRNA-seq data analysis workshop – day 1</vt:lpstr>
      <vt:lpstr>Course setup</vt:lpstr>
      <vt:lpstr>Outline</vt:lpstr>
      <vt:lpstr>Outline</vt:lpstr>
      <vt:lpstr>Bulk vs single cell RNA-seq</vt:lpstr>
      <vt:lpstr>PowerPoint Presentation</vt:lpstr>
      <vt:lpstr>workflow</vt:lpstr>
      <vt:lpstr>10x Genomics Chromium scRNA-seq  platform overview</vt:lpstr>
      <vt:lpstr>10X Chromium libraries</vt:lpstr>
      <vt:lpstr>What platform Should I use?</vt:lpstr>
      <vt:lpstr>Experimental design</vt:lpstr>
      <vt:lpstr>Analysis workflow</vt:lpstr>
      <vt:lpstr>10X chromium library structure</vt:lpstr>
      <vt:lpstr>Mapping and counting reads</vt:lpstr>
      <vt:lpstr>Mapping and counting reads</vt:lpstr>
      <vt:lpstr>Cell Ranger outputs</vt:lpstr>
      <vt:lpstr>Cell Ranger cell calling</vt:lpstr>
      <vt:lpstr>Quality Control - QC</vt:lpstr>
      <vt:lpstr>Normalisation</vt:lpstr>
      <vt:lpstr>Normalisation – general principle</vt:lpstr>
      <vt:lpstr>Dimension reduction</vt:lpstr>
      <vt:lpstr>Dimension reduction - UMAP</vt:lpstr>
      <vt:lpstr>Batch effects</vt:lpstr>
      <vt:lpstr>Batch effects – mutual nearest neighbours</vt:lpstr>
      <vt:lpstr>Clustering</vt:lpstr>
      <vt:lpstr>Is there a “correct” clustering? </vt:lpstr>
      <vt:lpstr>The Dataset</vt:lpstr>
      <vt:lpstr>Analysis software</vt:lpstr>
      <vt:lpstr>The Seurat object</vt:lpstr>
      <vt:lpstr>Cell Ranger demo</vt:lpstr>
      <vt:lpstr>Acknowledgements</vt:lpstr>
      <vt:lpstr>Cell Ranger demo</vt:lpstr>
      <vt:lpstr>Top tips for bioinformatics success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Gurdon scRNA-seq data analysis workshop – day 1</dc:title>
  <dc:creator>Adam Reid</dc:creator>
  <cp:lastModifiedBy>Adam Reid</cp:lastModifiedBy>
  <cp:revision>12</cp:revision>
  <dcterms:created xsi:type="dcterms:W3CDTF">2023-03-14T14:55:23Z</dcterms:created>
  <dcterms:modified xsi:type="dcterms:W3CDTF">2023-03-20T11:59:57Z</dcterms:modified>
</cp:coreProperties>
</file>

<file path=docProps/thumbnail.jpeg>
</file>